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diagrams/data1.xml" ContentType="application/vnd.openxmlformats-officedocument.drawingml.diagramData+xml"/>
  <Override PartName="/ppt/presentation.xml" ContentType="application/vnd.openxmlformats-officedocument.presentationml.presentation.main+xml"/>
  <Override PartName="/ppt/slides/slide36.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0.xml" ContentType="application/vnd.openxmlformats-officedocument.presentationml.slide+xml"/>
  <Override PartName="/ppt/slides/slide34.xml" ContentType="application/vnd.openxmlformats-officedocument.presentationml.slide+xml"/>
  <Override PartName="/ppt/slides/slide9.xml" ContentType="application/vnd.openxmlformats-officedocument.presentationml.slide+xml"/>
  <Override PartName="/ppt/slides/slide7.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8.xml" ContentType="application/vnd.openxmlformats-officedocument.presentationml.slide+xml"/>
  <Override PartName="/ppt/slides/slide35.xml" ContentType="application/vnd.openxmlformats-officedocument.presentationml.slide+xml"/>
  <Override PartName="/ppt/slides/slide15.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3.xml" ContentType="application/vnd.openxmlformats-officedocument.presentationml.slide+xml"/>
  <Override PartName="/ppt/slides/slide27.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8.xml" ContentType="application/vnd.openxmlformats-officedocument.presentationml.slide+xml"/>
  <Override PartName="/ppt/slides/slide50.xml" ContentType="application/vnd.openxmlformats-officedocument.presentationml.slide+xml"/>
  <Override PartName="/ppt/slides/slide24.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42.xml" ContentType="application/vnd.openxmlformats-officedocument.presentationml.slide+xml"/>
  <Override PartName="/ppt/slides/slide49.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3.xml" ContentType="application/vnd.openxmlformats-officedocument.presentationml.slide+xml"/>
  <Override PartName="/ppt/slides/slide41.xml" ContentType="application/vnd.openxmlformats-officedocument.presentationml.slide+xml"/>
  <Override PartName="/ppt/slides/slide2.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1.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notesSlides/notesSlide45.xml" ContentType="application/vnd.openxmlformats-officedocument.presentationml.notesSlide+xml"/>
  <Override PartName="/ppt/notesSlides/notesSlide44.xml" ContentType="application/vnd.openxmlformats-officedocument.presentationml.notesSlide+xml"/>
  <Override PartName="/ppt/notesSlides/notesSlide46.xml" ContentType="application/vnd.openxmlformats-officedocument.presentationml.notesSlide+xml"/>
  <Override PartName="/ppt/slideMasters/slideMaster1.xml" ContentType="application/vnd.openxmlformats-officedocument.presentationml.slideMaster+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21.xml" ContentType="application/vnd.openxmlformats-officedocument.presentationml.notesSlide+xml"/>
  <Override PartName="/ppt/notesSlides/notesSlide40.xml" ContentType="application/vnd.openxmlformats-officedocument.presentationml.notesSlide+xml"/>
  <Override PartName="/ppt/notesSlides/notesSlide39.xml" ContentType="application/vnd.openxmlformats-officedocument.presentationml.notesSlide+xml"/>
  <Override PartName="/ppt/notesSlides/notesSlide38.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35.xml" ContentType="application/vnd.openxmlformats-officedocument.presentationml.notesSlide+xml"/>
  <Override PartName="/ppt/notesSlides/notesSlide43.xml" ContentType="application/vnd.openxmlformats-officedocument.presentationml.notesSlide+xml"/>
  <Override PartName="/ppt/notesSlides/notesSlide42.xml" ContentType="application/vnd.openxmlformats-officedocument.presentationml.notesSlide+xml"/>
  <Override PartName="/ppt/notesSlides/notesSlide41.xml" ContentType="application/vnd.openxmlformats-officedocument.presentationml.notesSlide+xml"/>
  <Override PartName="/ppt/notesSlides/notesSlide20.xml" ContentType="application/vnd.openxmlformats-officedocument.presentationml.notesSlide+xml"/>
  <Override PartName="/ppt/notesSlides/notesSlide33.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34.xml" ContentType="application/vnd.openxmlformats-officedocument.presentationml.notesSlide+xml"/>
  <Override PartName="/ppt/notesSlides/notesSlide27.xml" ContentType="application/vnd.openxmlformats-officedocument.presentationml.notesSlide+xml"/>
  <Override PartName="/ppt/notesSlides/notesSlide29.xml" ContentType="application/vnd.openxmlformats-officedocument.presentationml.notesSlide+xml"/>
  <Override PartName="/ppt/notesSlides/notesSlide32.xml" ContentType="application/vnd.openxmlformats-officedocument.presentationml.notesSlide+xml"/>
  <Override PartName="/ppt/notesSlides/notesSlide28.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heme/theme1.xml" ContentType="application/vnd.openxmlformats-officedocument.theme+xml"/>
  <Override PartName="/ppt/diagrams/layout1.xml" ContentType="application/vnd.openxmlformats-officedocument.drawingml.diagramLayout+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diagrams/quickStyle1.xml" ContentType="application/vnd.openxmlformats-officedocument.drawingml.diagramStyle+xml"/>
  <Override PartName="/ppt/diagrams/colors1.xml" ContentType="application/vnd.openxmlformats-officedocument.drawingml.diagramColors+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54"/>
  </p:notesMasterIdLst>
  <p:handoutMasterIdLst>
    <p:handoutMasterId r:id="rId55"/>
  </p:handoutMasterIdLst>
  <p:sldIdLst>
    <p:sldId id="256" r:id="rId2"/>
    <p:sldId id="279" r:id="rId3"/>
    <p:sldId id="280" r:id="rId4"/>
    <p:sldId id="281" r:id="rId5"/>
    <p:sldId id="282" r:id="rId6"/>
    <p:sldId id="283" r:id="rId7"/>
    <p:sldId id="284" r:id="rId8"/>
    <p:sldId id="285" r:id="rId9"/>
    <p:sldId id="286" r:id="rId10"/>
    <p:sldId id="287" r:id="rId11"/>
    <p:sldId id="289" r:id="rId12"/>
    <p:sldId id="290" r:id="rId13"/>
    <p:sldId id="291" r:id="rId14"/>
    <p:sldId id="292"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10" r:id="rId29"/>
    <p:sldId id="312" r:id="rId30"/>
    <p:sldId id="313" r:id="rId31"/>
    <p:sldId id="314" r:id="rId32"/>
    <p:sldId id="315" r:id="rId33"/>
    <p:sldId id="316" r:id="rId34"/>
    <p:sldId id="317" r:id="rId35"/>
    <p:sldId id="318" r:id="rId36"/>
    <p:sldId id="325" r:id="rId37"/>
    <p:sldId id="326" r:id="rId38"/>
    <p:sldId id="327" r:id="rId39"/>
    <p:sldId id="328" r:id="rId40"/>
    <p:sldId id="329" r:id="rId41"/>
    <p:sldId id="319" r:id="rId42"/>
    <p:sldId id="320" r:id="rId43"/>
    <p:sldId id="321" r:id="rId44"/>
    <p:sldId id="322" r:id="rId45"/>
    <p:sldId id="323" r:id="rId46"/>
    <p:sldId id="324" r:id="rId47"/>
    <p:sldId id="306" r:id="rId48"/>
    <p:sldId id="307" r:id="rId49"/>
    <p:sldId id="308" r:id="rId50"/>
    <p:sldId id="309" r:id="rId51"/>
    <p:sldId id="268" r:id="rId52"/>
    <p:sldId id="333" r:id="rId53"/>
  </p:sldIdLst>
  <p:sldSz cx="9906000" cy="6858000" type="A4"/>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0"/>
    <p:restoredTop sz="74881" autoAdjust="0"/>
  </p:normalViewPr>
  <p:slideViewPr>
    <p:cSldViewPr snapToGrid="0">
      <p:cViewPr varScale="1">
        <p:scale>
          <a:sx n="79" d="100"/>
          <a:sy n="79" d="100"/>
        </p:scale>
        <p:origin x="-1494" y="-90"/>
      </p:cViewPr>
      <p:guideLst>
        <p:guide orient="horz" pos="2160"/>
        <p:guide pos="312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66" d="100"/>
          <a:sy n="66" d="100"/>
        </p:scale>
        <p:origin x="-3062" y="-96"/>
      </p:cViewPr>
      <p:guideLst>
        <p:guide orient="horz" pos="3223"/>
        <p:guide pos="2236"/>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customXml" Target="../customXml/item2.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image" Target="../media/image28.png"/><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D31674-9DA2-491B-8E24-6E4072AEA7F8}" type="doc">
      <dgm:prSet loTypeId="urn:microsoft.com/office/officeart/2005/8/layout/hList7#1" loCatId="list" qsTypeId="urn:microsoft.com/office/officeart/2005/8/quickstyle/simple1" qsCatId="simple" csTypeId="urn:microsoft.com/office/officeart/2005/8/colors/accent0_2" csCatId="mainScheme" phldr="1"/>
      <dgm:spPr/>
    </dgm:pt>
    <dgm:pt modelId="{5BC72767-B819-4259-81A5-011B7E62480E}">
      <dgm:prSet phldrT="[Text]" custT="1"/>
      <dgm:spPr/>
      <dgm:t>
        <a:bodyPr/>
        <a:lstStyle/>
        <a:p>
          <a:r>
            <a:rPr lang="en-US" sz="1400" b="1" dirty="0" smtClean="0">
              <a:solidFill>
                <a:srgbClr val="FF0000"/>
              </a:solidFill>
            </a:rPr>
            <a:t>Authority</a:t>
          </a:r>
          <a:endParaRPr lang="mk-MK" sz="1400" b="1" dirty="0">
            <a:solidFill>
              <a:srgbClr val="FF0000"/>
            </a:solidFill>
          </a:endParaRPr>
        </a:p>
      </dgm:t>
    </dgm:pt>
    <dgm:pt modelId="{5C96151B-BC47-482E-A0F5-2149E2D3DAA4}" type="parTrans" cxnId="{CD67B04D-8B96-47B4-A7D8-6D4395E0B3CB}">
      <dgm:prSet/>
      <dgm:spPr/>
      <dgm:t>
        <a:bodyPr/>
        <a:lstStyle/>
        <a:p>
          <a:endParaRPr lang="mk-MK"/>
        </a:p>
      </dgm:t>
    </dgm:pt>
    <dgm:pt modelId="{BDD98C20-96E6-4B49-90AC-6E83829E0920}" type="sibTrans" cxnId="{CD67B04D-8B96-47B4-A7D8-6D4395E0B3CB}">
      <dgm:prSet/>
      <dgm:spPr/>
      <dgm:t>
        <a:bodyPr/>
        <a:lstStyle/>
        <a:p>
          <a:endParaRPr lang="mk-MK"/>
        </a:p>
      </dgm:t>
    </dgm:pt>
    <dgm:pt modelId="{88EEEA9E-876B-4551-9CAA-A5D140C4D312}">
      <dgm:prSet phldrT="[Text]" custT="1"/>
      <dgm:spPr/>
      <dgm:t>
        <a:bodyPr/>
        <a:lstStyle/>
        <a:p>
          <a:r>
            <a:rPr lang="en-US" sz="1300" b="1" dirty="0" smtClean="0">
              <a:solidFill>
                <a:srgbClr val="FF0000"/>
              </a:solidFill>
            </a:rPr>
            <a:t>Organization and staffing</a:t>
          </a:r>
          <a:endParaRPr lang="mk-MK" sz="1300" b="1" dirty="0">
            <a:solidFill>
              <a:srgbClr val="FF0000"/>
            </a:solidFill>
          </a:endParaRPr>
        </a:p>
      </dgm:t>
    </dgm:pt>
    <dgm:pt modelId="{C37F4E21-840A-448E-868E-88E4291D86A3}" type="parTrans" cxnId="{2CC6E508-661D-49FF-99C4-F8211CC80008}">
      <dgm:prSet/>
      <dgm:spPr/>
      <dgm:t>
        <a:bodyPr/>
        <a:lstStyle/>
        <a:p>
          <a:endParaRPr lang="mk-MK"/>
        </a:p>
      </dgm:t>
    </dgm:pt>
    <dgm:pt modelId="{73EE118D-3DA5-4853-AE24-165ADF81FF71}" type="sibTrans" cxnId="{2CC6E508-661D-49FF-99C4-F8211CC80008}">
      <dgm:prSet/>
      <dgm:spPr/>
      <dgm:t>
        <a:bodyPr/>
        <a:lstStyle/>
        <a:p>
          <a:endParaRPr lang="mk-MK"/>
        </a:p>
      </dgm:t>
    </dgm:pt>
    <dgm:pt modelId="{CBA37EC9-9A6E-4238-AE58-4317C0F18E55}">
      <dgm:prSet phldrT="[Text]" custT="1"/>
      <dgm:spPr/>
      <dgm:t>
        <a:bodyPr/>
        <a:lstStyle/>
        <a:p>
          <a:r>
            <a:rPr lang="en-GB" sz="1300" b="1" dirty="0" smtClean="0">
              <a:solidFill>
                <a:srgbClr val="FF0000"/>
              </a:solidFill>
            </a:rPr>
            <a:t>Coordination</a:t>
          </a:r>
          <a:endParaRPr lang="mk-MK" sz="1300" b="1" dirty="0">
            <a:solidFill>
              <a:srgbClr val="FF0000"/>
            </a:solidFill>
          </a:endParaRPr>
        </a:p>
      </dgm:t>
    </dgm:pt>
    <dgm:pt modelId="{DEED5C8F-EBE5-4117-8391-AFFA8CB165CE}" type="parTrans" cxnId="{8E6CE808-E067-43C6-B7F0-28106C23605E}">
      <dgm:prSet/>
      <dgm:spPr/>
      <dgm:t>
        <a:bodyPr/>
        <a:lstStyle/>
        <a:p>
          <a:endParaRPr lang="mk-MK"/>
        </a:p>
      </dgm:t>
    </dgm:pt>
    <dgm:pt modelId="{C0B3763E-D8AD-4C80-AE25-CC090296DC55}" type="sibTrans" cxnId="{8E6CE808-E067-43C6-B7F0-28106C23605E}">
      <dgm:prSet/>
      <dgm:spPr/>
      <dgm:t>
        <a:bodyPr/>
        <a:lstStyle/>
        <a:p>
          <a:endParaRPr lang="mk-MK"/>
        </a:p>
      </dgm:t>
    </dgm:pt>
    <dgm:pt modelId="{BF20F694-934E-4685-AA62-048609CBB5EE}">
      <dgm:prSet custT="1"/>
      <dgm:spPr/>
      <dgm:t>
        <a:bodyPr/>
        <a:lstStyle/>
        <a:p>
          <a:r>
            <a:rPr lang="en-GB" sz="1400" b="1" dirty="0" smtClean="0">
              <a:solidFill>
                <a:srgbClr val="FF0000"/>
              </a:solidFill>
            </a:rPr>
            <a:t>Plans and procedures</a:t>
          </a:r>
        </a:p>
      </dgm:t>
    </dgm:pt>
    <dgm:pt modelId="{27458C63-668C-4273-9066-168FE78BE320}" type="parTrans" cxnId="{3C25C393-009A-44DF-B77F-F183B4E97A65}">
      <dgm:prSet/>
      <dgm:spPr/>
      <dgm:t>
        <a:bodyPr/>
        <a:lstStyle/>
        <a:p>
          <a:endParaRPr lang="mk-MK"/>
        </a:p>
      </dgm:t>
    </dgm:pt>
    <dgm:pt modelId="{FBD44201-03E2-4386-8C29-E7C06CC39E3E}" type="sibTrans" cxnId="{3C25C393-009A-44DF-B77F-F183B4E97A65}">
      <dgm:prSet/>
      <dgm:spPr/>
      <dgm:t>
        <a:bodyPr/>
        <a:lstStyle/>
        <a:p>
          <a:endParaRPr lang="mk-MK"/>
        </a:p>
      </dgm:t>
    </dgm:pt>
    <dgm:pt modelId="{1832B270-E81E-42D4-AEAB-70CF699D11DF}">
      <dgm:prSet custT="1"/>
      <dgm:spPr/>
      <dgm:t>
        <a:bodyPr/>
        <a:lstStyle/>
        <a:p>
          <a:r>
            <a:rPr lang="en-GB" sz="1400" b="1" dirty="0" smtClean="0">
              <a:solidFill>
                <a:srgbClr val="FF0000"/>
              </a:solidFill>
            </a:rPr>
            <a:t>Logistical support and facilities</a:t>
          </a:r>
        </a:p>
      </dgm:t>
    </dgm:pt>
    <dgm:pt modelId="{934C5AFD-3CD4-401C-97AC-28E0FA6B010E}" type="parTrans" cxnId="{8B95DE09-6F59-4213-8FE9-2744C0505F8E}">
      <dgm:prSet/>
      <dgm:spPr/>
      <dgm:t>
        <a:bodyPr/>
        <a:lstStyle/>
        <a:p>
          <a:endParaRPr lang="mk-MK"/>
        </a:p>
      </dgm:t>
    </dgm:pt>
    <dgm:pt modelId="{836CB3C0-74A6-4955-A83F-7FFC9AA30FDE}" type="sibTrans" cxnId="{8B95DE09-6F59-4213-8FE9-2744C0505F8E}">
      <dgm:prSet/>
      <dgm:spPr/>
      <dgm:t>
        <a:bodyPr/>
        <a:lstStyle/>
        <a:p>
          <a:endParaRPr lang="mk-MK"/>
        </a:p>
      </dgm:t>
    </dgm:pt>
    <dgm:pt modelId="{4721728A-B284-4730-A947-7E4BAAB893B2}">
      <dgm:prSet custT="1"/>
      <dgm:spPr/>
      <dgm:t>
        <a:bodyPr/>
        <a:lstStyle/>
        <a:p>
          <a:r>
            <a:rPr lang="en-GB" sz="1400" b="1" dirty="0" smtClean="0">
              <a:solidFill>
                <a:srgbClr val="FF0000"/>
              </a:solidFill>
            </a:rPr>
            <a:t>Training, drills and exercises</a:t>
          </a:r>
        </a:p>
      </dgm:t>
    </dgm:pt>
    <dgm:pt modelId="{8DF9FFC2-1116-458F-834F-B968BE530618}" type="parTrans" cxnId="{5E288F55-32A5-4F7D-BCEE-6CA4A1CFE66B}">
      <dgm:prSet/>
      <dgm:spPr/>
      <dgm:t>
        <a:bodyPr/>
        <a:lstStyle/>
        <a:p>
          <a:endParaRPr lang="mk-MK"/>
        </a:p>
      </dgm:t>
    </dgm:pt>
    <dgm:pt modelId="{4BC26803-3575-432D-81FF-3FC1A0053D1E}" type="sibTrans" cxnId="{5E288F55-32A5-4F7D-BCEE-6CA4A1CFE66B}">
      <dgm:prSet/>
      <dgm:spPr/>
      <dgm:t>
        <a:bodyPr/>
        <a:lstStyle/>
        <a:p>
          <a:endParaRPr lang="mk-MK"/>
        </a:p>
      </dgm:t>
    </dgm:pt>
    <dgm:pt modelId="{9EFD31B8-EDBC-48E5-B39E-5D9336EBBC1C}">
      <dgm:prSet custT="1"/>
      <dgm:spPr/>
      <dgm:t>
        <a:bodyPr/>
        <a:lstStyle/>
        <a:p>
          <a:r>
            <a:rPr lang="en-GB" sz="1400" b="1" dirty="0" smtClean="0">
              <a:solidFill>
                <a:srgbClr val="FF0000"/>
              </a:solidFill>
            </a:rPr>
            <a:t>QM programme</a:t>
          </a:r>
          <a:endParaRPr lang="en-GB" altLang="en-US" sz="1400" b="1" i="1" dirty="0" smtClean="0">
            <a:solidFill>
              <a:srgbClr val="FF0000"/>
            </a:solidFill>
          </a:endParaRPr>
        </a:p>
      </dgm:t>
    </dgm:pt>
    <dgm:pt modelId="{98C5C008-C229-49CF-8991-359D7D71068A}" type="parTrans" cxnId="{258219E1-417E-45CA-A8E3-3BB30EF25F5E}">
      <dgm:prSet/>
      <dgm:spPr/>
      <dgm:t>
        <a:bodyPr/>
        <a:lstStyle/>
        <a:p>
          <a:endParaRPr lang="mk-MK"/>
        </a:p>
      </dgm:t>
    </dgm:pt>
    <dgm:pt modelId="{CE8118CF-9506-4350-AE1F-4B2BD28340A2}" type="sibTrans" cxnId="{258219E1-417E-45CA-A8E3-3BB30EF25F5E}">
      <dgm:prSet/>
      <dgm:spPr/>
      <dgm:t>
        <a:bodyPr/>
        <a:lstStyle/>
        <a:p>
          <a:endParaRPr lang="mk-MK"/>
        </a:p>
      </dgm:t>
    </dgm:pt>
    <dgm:pt modelId="{FC29F82D-D7E3-4330-8C5A-59048299AA05}" type="pres">
      <dgm:prSet presAssocID="{3FD31674-9DA2-491B-8E24-6E4072AEA7F8}" presName="Name0" presStyleCnt="0">
        <dgm:presLayoutVars>
          <dgm:dir/>
          <dgm:resizeHandles val="exact"/>
        </dgm:presLayoutVars>
      </dgm:prSet>
      <dgm:spPr/>
    </dgm:pt>
    <dgm:pt modelId="{685D7EAE-DB94-4EF9-AEC7-AEC9972EDAAC}" type="pres">
      <dgm:prSet presAssocID="{3FD31674-9DA2-491B-8E24-6E4072AEA7F8}" presName="fgShape" presStyleLbl="fgShp" presStyleIdx="0" presStyleCnt="1"/>
      <dgm:spPr>
        <a:solidFill>
          <a:srgbClr val="FFFF00"/>
        </a:solidFill>
        <a:ln>
          <a:solidFill>
            <a:srgbClr val="FF0000"/>
          </a:solidFill>
        </a:ln>
      </dgm:spPr>
    </dgm:pt>
    <dgm:pt modelId="{D0D84BAD-68EB-4AA4-A688-E306802186F3}" type="pres">
      <dgm:prSet presAssocID="{3FD31674-9DA2-491B-8E24-6E4072AEA7F8}" presName="linComp" presStyleCnt="0"/>
      <dgm:spPr/>
    </dgm:pt>
    <dgm:pt modelId="{B4F16CB5-655E-4A63-87F6-0904E5F7AF29}" type="pres">
      <dgm:prSet presAssocID="{5BC72767-B819-4259-81A5-011B7E62480E}" presName="compNode" presStyleCnt="0"/>
      <dgm:spPr/>
    </dgm:pt>
    <dgm:pt modelId="{F853089B-19E2-48FC-8479-D5C7967E6FFA}" type="pres">
      <dgm:prSet presAssocID="{5BC72767-B819-4259-81A5-011B7E62480E}" presName="bkgdShape" presStyleLbl="node1" presStyleIdx="0" presStyleCnt="7"/>
      <dgm:spPr/>
      <dgm:t>
        <a:bodyPr/>
        <a:lstStyle/>
        <a:p>
          <a:endParaRPr lang="mk-MK"/>
        </a:p>
      </dgm:t>
    </dgm:pt>
    <dgm:pt modelId="{429EF323-28A0-4B70-AA28-F7AEF5A6CDC8}" type="pres">
      <dgm:prSet presAssocID="{5BC72767-B819-4259-81A5-011B7E62480E}" presName="nodeTx" presStyleLbl="node1" presStyleIdx="0" presStyleCnt="7">
        <dgm:presLayoutVars>
          <dgm:bulletEnabled val="1"/>
        </dgm:presLayoutVars>
      </dgm:prSet>
      <dgm:spPr/>
      <dgm:t>
        <a:bodyPr/>
        <a:lstStyle/>
        <a:p>
          <a:endParaRPr lang="mk-MK"/>
        </a:p>
      </dgm:t>
    </dgm:pt>
    <dgm:pt modelId="{93DA2C2B-AC75-47C5-8EC4-D8E54FEA1BFE}" type="pres">
      <dgm:prSet presAssocID="{5BC72767-B819-4259-81A5-011B7E62480E}" presName="invisiNode" presStyleLbl="node1" presStyleIdx="0" presStyleCnt="7"/>
      <dgm:spPr/>
    </dgm:pt>
    <dgm:pt modelId="{B9A78478-B926-41E8-8EFA-A8ACCAD9A1E1}" type="pres">
      <dgm:prSet presAssocID="{5BC72767-B819-4259-81A5-011B7E62480E}" presName="imagNode" presStyleLbl="fgImgPlace1" presStyleIdx="0" presStyleCnt="7"/>
      <dgm:spPr>
        <a:blipFill rotWithShape="0">
          <a:blip xmlns:r="http://schemas.openxmlformats.org/officeDocument/2006/relationships" r:embed="rId1"/>
          <a:stretch>
            <a:fillRect/>
          </a:stretch>
        </a:blipFill>
      </dgm:spPr>
    </dgm:pt>
    <dgm:pt modelId="{93BF366D-04EE-42AF-B92E-8BA192E9DDCC}" type="pres">
      <dgm:prSet presAssocID="{BDD98C20-96E6-4B49-90AC-6E83829E0920}" presName="sibTrans" presStyleLbl="sibTrans2D1" presStyleIdx="0" presStyleCnt="0"/>
      <dgm:spPr/>
      <dgm:t>
        <a:bodyPr/>
        <a:lstStyle/>
        <a:p>
          <a:endParaRPr lang="mk-MK"/>
        </a:p>
      </dgm:t>
    </dgm:pt>
    <dgm:pt modelId="{32B89A3B-AD43-4D49-BDC1-357698950634}" type="pres">
      <dgm:prSet presAssocID="{88EEEA9E-876B-4551-9CAA-A5D140C4D312}" presName="compNode" presStyleCnt="0"/>
      <dgm:spPr/>
    </dgm:pt>
    <dgm:pt modelId="{33989D46-09F4-451C-9DEA-98C4207DEFE7}" type="pres">
      <dgm:prSet presAssocID="{88EEEA9E-876B-4551-9CAA-A5D140C4D312}" presName="bkgdShape" presStyleLbl="node1" presStyleIdx="1" presStyleCnt="7"/>
      <dgm:spPr/>
      <dgm:t>
        <a:bodyPr/>
        <a:lstStyle/>
        <a:p>
          <a:endParaRPr lang="mk-MK"/>
        </a:p>
      </dgm:t>
    </dgm:pt>
    <dgm:pt modelId="{A4BE1DC4-2977-433A-9997-60874BA8E8FD}" type="pres">
      <dgm:prSet presAssocID="{88EEEA9E-876B-4551-9CAA-A5D140C4D312}" presName="nodeTx" presStyleLbl="node1" presStyleIdx="1" presStyleCnt="7">
        <dgm:presLayoutVars>
          <dgm:bulletEnabled val="1"/>
        </dgm:presLayoutVars>
      </dgm:prSet>
      <dgm:spPr/>
      <dgm:t>
        <a:bodyPr/>
        <a:lstStyle/>
        <a:p>
          <a:endParaRPr lang="mk-MK"/>
        </a:p>
      </dgm:t>
    </dgm:pt>
    <dgm:pt modelId="{65CF4112-4480-4217-8E38-E8EE0F4BD3E2}" type="pres">
      <dgm:prSet presAssocID="{88EEEA9E-876B-4551-9CAA-A5D140C4D312}" presName="invisiNode" presStyleLbl="node1" presStyleIdx="1" presStyleCnt="7"/>
      <dgm:spPr/>
    </dgm:pt>
    <dgm:pt modelId="{D7827950-18CF-4930-AAB3-F79A492391D1}" type="pres">
      <dgm:prSet presAssocID="{88EEEA9E-876B-4551-9CAA-A5D140C4D312}" presName="imagNode" presStyleLbl="fgImgPlace1" presStyleIdx="1" presStyleCnt="7"/>
      <dgm:spPr>
        <a:blipFill rotWithShape="0">
          <a:blip xmlns:r="http://schemas.openxmlformats.org/officeDocument/2006/relationships" r:embed="rId2"/>
          <a:stretch>
            <a:fillRect/>
          </a:stretch>
        </a:blipFill>
      </dgm:spPr>
    </dgm:pt>
    <dgm:pt modelId="{661F5D06-EC5F-424D-873E-12542649EDD0}" type="pres">
      <dgm:prSet presAssocID="{73EE118D-3DA5-4853-AE24-165ADF81FF71}" presName="sibTrans" presStyleLbl="sibTrans2D1" presStyleIdx="0" presStyleCnt="0"/>
      <dgm:spPr/>
      <dgm:t>
        <a:bodyPr/>
        <a:lstStyle/>
        <a:p>
          <a:endParaRPr lang="mk-MK"/>
        </a:p>
      </dgm:t>
    </dgm:pt>
    <dgm:pt modelId="{921B39CF-8883-46C8-A77E-1113B041D7CC}" type="pres">
      <dgm:prSet presAssocID="{CBA37EC9-9A6E-4238-AE58-4317C0F18E55}" presName="compNode" presStyleCnt="0"/>
      <dgm:spPr/>
    </dgm:pt>
    <dgm:pt modelId="{AED22A83-D8A4-419C-AB74-4538F5D53DDB}" type="pres">
      <dgm:prSet presAssocID="{CBA37EC9-9A6E-4238-AE58-4317C0F18E55}" presName="bkgdShape" presStyleLbl="node1" presStyleIdx="2" presStyleCnt="7"/>
      <dgm:spPr/>
      <dgm:t>
        <a:bodyPr/>
        <a:lstStyle/>
        <a:p>
          <a:endParaRPr lang="mk-MK"/>
        </a:p>
      </dgm:t>
    </dgm:pt>
    <dgm:pt modelId="{0D8CEDDA-E87C-4E51-B87C-A37A2FD63E2F}" type="pres">
      <dgm:prSet presAssocID="{CBA37EC9-9A6E-4238-AE58-4317C0F18E55}" presName="nodeTx" presStyleLbl="node1" presStyleIdx="2" presStyleCnt="7">
        <dgm:presLayoutVars>
          <dgm:bulletEnabled val="1"/>
        </dgm:presLayoutVars>
      </dgm:prSet>
      <dgm:spPr/>
      <dgm:t>
        <a:bodyPr/>
        <a:lstStyle/>
        <a:p>
          <a:endParaRPr lang="mk-MK"/>
        </a:p>
      </dgm:t>
    </dgm:pt>
    <dgm:pt modelId="{17523960-6ABA-458C-80E8-B6A83DD421C2}" type="pres">
      <dgm:prSet presAssocID="{CBA37EC9-9A6E-4238-AE58-4317C0F18E55}" presName="invisiNode" presStyleLbl="node1" presStyleIdx="2" presStyleCnt="7"/>
      <dgm:spPr/>
    </dgm:pt>
    <dgm:pt modelId="{27EE9303-A417-4FE2-84F3-22AB8DA8E581}" type="pres">
      <dgm:prSet presAssocID="{CBA37EC9-9A6E-4238-AE58-4317C0F18E55}" presName="imagNode" presStyleLbl="fgImgPlace1" presStyleIdx="2" presStyleCnt="7"/>
      <dgm:spPr>
        <a:blipFill rotWithShape="0">
          <a:blip xmlns:r="http://schemas.openxmlformats.org/officeDocument/2006/relationships" r:embed="rId3"/>
          <a:stretch>
            <a:fillRect/>
          </a:stretch>
        </a:blipFill>
      </dgm:spPr>
    </dgm:pt>
    <dgm:pt modelId="{E83BB284-7A23-4A4A-8D4B-8DE43D59E4E1}" type="pres">
      <dgm:prSet presAssocID="{C0B3763E-D8AD-4C80-AE25-CC090296DC55}" presName="sibTrans" presStyleLbl="sibTrans2D1" presStyleIdx="0" presStyleCnt="0"/>
      <dgm:spPr/>
      <dgm:t>
        <a:bodyPr/>
        <a:lstStyle/>
        <a:p>
          <a:endParaRPr lang="mk-MK"/>
        </a:p>
      </dgm:t>
    </dgm:pt>
    <dgm:pt modelId="{04D1F8E9-46DC-4DA9-9D47-27FED42B6D71}" type="pres">
      <dgm:prSet presAssocID="{BF20F694-934E-4685-AA62-048609CBB5EE}" presName="compNode" presStyleCnt="0"/>
      <dgm:spPr/>
    </dgm:pt>
    <dgm:pt modelId="{7F1F7708-7F3A-45D0-84DF-43E427119570}" type="pres">
      <dgm:prSet presAssocID="{BF20F694-934E-4685-AA62-048609CBB5EE}" presName="bkgdShape" presStyleLbl="node1" presStyleIdx="3" presStyleCnt="7"/>
      <dgm:spPr/>
      <dgm:t>
        <a:bodyPr/>
        <a:lstStyle/>
        <a:p>
          <a:endParaRPr lang="mk-MK"/>
        </a:p>
      </dgm:t>
    </dgm:pt>
    <dgm:pt modelId="{A41B9ADC-3ABA-4B18-84AC-CD20CED5F261}" type="pres">
      <dgm:prSet presAssocID="{BF20F694-934E-4685-AA62-048609CBB5EE}" presName="nodeTx" presStyleLbl="node1" presStyleIdx="3" presStyleCnt="7">
        <dgm:presLayoutVars>
          <dgm:bulletEnabled val="1"/>
        </dgm:presLayoutVars>
      </dgm:prSet>
      <dgm:spPr/>
      <dgm:t>
        <a:bodyPr/>
        <a:lstStyle/>
        <a:p>
          <a:endParaRPr lang="mk-MK"/>
        </a:p>
      </dgm:t>
    </dgm:pt>
    <dgm:pt modelId="{0F0B5949-1FDC-42FA-A5BF-0AF3944D03B1}" type="pres">
      <dgm:prSet presAssocID="{BF20F694-934E-4685-AA62-048609CBB5EE}" presName="invisiNode" presStyleLbl="node1" presStyleIdx="3" presStyleCnt="7"/>
      <dgm:spPr/>
    </dgm:pt>
    <dgm:pt modelId="{AF88D302-86AB-4C0C-9ECF-D209DFA3AA1E}" type="pres">
      <dgm:prSet presAssocID="{BF20F694-934E-4685-AA62-048609CBB5EE}" presName="imagNode" presStyleLbl="fgImgPlace1" presStyleIdx="3" presStyleCnt="7"/>
      <dgm:spPr>
        <a:blipFill rotWithShape="0">
          <a:blip xmlns:r="http://schemas.openxmlformats.org/officeDocument/2006/relationships" r:embed="rId4"/>
          <a:stretch>
            <a:fillRect/>
          </a:stretch>
        </a:blipFill>
      </dgm:spPr>
    </dgm:pt>
    <dgm:pt modelId="{3E7B7ABB-974B-47A8-AD81-2FCB4881A15B}" type="pres">
      <dgm:prSet presAssocID="{FBD44201-03E2-4386-8C29-E7C06CC39E3E}" presName="sibTrans" presStyleLbl="sibTrans2D1" presStyleIdx="0" presStyleCnt="0"/>
      <dgm:spPr/>
      <dgm:t>
        <a:bodyPr/>
        <a:lstStyle/>
        <a:p>
          <a:endParaRPr lang="mk-MK"/>
        </a:p>
      </dgm:t>
    </dgm:pt>
    <dgm:pt modelId="{1A01177C-7413-47F5-A776-D7CD45FA9EAC}" type="pres">
      <dgm:prSet presAssocID="{1832B270-E81E-42D4-AEAB-70CF699D11DF}" presName="compNode" presStyleCnt="0"/>
      <dgm:spPr/>
    </dgm:pt>
    <dgm:pt modelId="{A6938D2B-E540-4110-9D98-B6CC7497EBE2}" type="pres">
      <dgm:prSet presAssocID="{1832B270-E81E-42D4-AEAB-70CF699D11DF}" presName="bkgdShape" presStyleLbl="node1" presStyleIdx="4" presStyleCnt="7"/>
      <dgm:spPr/>
      <dgm:t>
        <a:bodyPr/>
        <a:lstStyle/>
        <a:p>
          <a:endParaRPr lang="mk-MK"/>
        </a:p>
      </dgm:t>
    </dgm:pt>
    <dgm:pt modelId="{9AB66A06-8F5C-4F6A-87EE-F134B7D6CD68}" type="pres">
      <dgm:prSet presAssocID="{1832B270-E81E-42D4-AEAB-70CF699D11DF}" presName="nodeTx" presStyleLbl="node1" presStyleIdx="4" presStyleCnt="7">
        <dgm:presLayoutVars>
          <dgm:bulletEnabled val="1"/>
        </dgm:presLayoutVars>
      </dgm:prSet>
      <dgm:spPr/>
      <dgm:t>
        <a:bodyPr/>
        <a:lstStyle/>
        <a:p>
          <a:endParaRPr lang="mk-MK"/>
        </a:p>
      </dgm:t>
    </dgm:pt>
    <dgm:pt modelId="{15D5213E-823C-4053-9E96-A1CC9539EC3C}" type="pres">
      <dgm:prSet presAssocID="{1832B270-E81E-42D4-AEAB-70CF699D11DF}" presName="invisiNode" presStyleLbl="node1" presStyleIdx="4" presStyleCnt="7"/>
      <dgm:spPr/>
    </dgm:pt>
    <dgm:pt modelId="{190EA85D-B274-4E9C-97E5-D0269AC88FF1}" type="pres">
      <dgm:prSet presAssocID="{1832B270-E81E-42D4-AEAB-70CF699D11DF}" presName="imagNode" presStyleLbl="fgImgPlace1" presStyleIdx="4" presStyleCnt="7"/>
      <dgm:spPr>
        <a:blipFill rotWithShape="0">
          <a:blip xmlns:r="http://schemas.openxmlformats.org/officeDocument/2006/relationships" r:embed="rId5"/>
          <a:stretch>
            <a:fillRect/>
          </a:stretch>
        </a:blipFill>
      </dgm:spPr>
    </dgm:pt>
    <dgm:pt modelId="{EE0FEB72-A43F-46A3-BEEA-CF12DACA93D4}" type="pres">
      <dgm:prSet presAssocID="{836CB3C0-74A6-4955-A83F-7FFC9AA30FDE}" presName="sibTrans" presStyleLbl="sibTrans2D1" presStyleIdx="0" presStyleCnt="0"/>
      <dgm:spPr/>
      <dgm:t>
        <a:bodyPr/>
        <a:lstStyle/>
        <a:p>
          <a:endParaRPr lang="mk-MK"/>
        </a:p>
      </dgm:t>
    </dgm:pt>
    <dgm:pt modelId="{6BF6B669-5DE7-4481-8270-B27226B89D82}" type="pres">
      <dgm:prSet presAssocID="{4721728A-B284-4730-A947-7E4BAAB893B2}" presName="compNode" presStyleCnt="0"/>
      <dgm:spPr/>
    </dgm:pt>
    <dgm:pt modelId="{1FE8184B-A595-4F7B-85EC-D3E0FB1372DC}" type="pres">
      <dgm:prSet presAssocID="{4721728A-B284-4730-A947-7E4BAAB893B2}" presName="bkgdShape" presStyleLbl="node1" presStyleIdx="5" presStyleCnt="7"/>
      <dgm:spPr/>
      <dgm:t>
        <a:bodyPr/>
        <a:lstStyle/>
        <a:p>
          <a:endParaRPr lang="mk-MK"/>
        </a:p>
      </dgm:t>
    </dgm:pt>
    <dgm:pt modelId="{4C3290B0-EA9D-4312-8BA4-1B745CD4F702}" type="pres">
      <dgm:prSet presAssocID="{4721728A-B284-4730-A947-7E4BAAB893B2}" presName="nodeTx" presStyleLbl="node1" presStyleIdx="5" presStyleCnt="7">
        <dgm:presLayoutVars>
          <dgm:bulletEnabled val="1"/>
        </dgm:presLayoutVars>
      </dgm:prSet>
      <dgm:spPr/>
      <dgm:t>
        <a:bodyPr/>
        <a:lstStyle/>
        <a:p>
          <a:endParaRPr lang="mk-MK"/>
        </a:p>
      </dgm:t>
    </dgm:pt>
    <dgm:pt modelId="{C708F918-932B-4B75-A8A4-77D091DF91E4}" type="pres">
      <dgm:prSet presAssocID="{4721728A-B284-4730-A947-7E4BAAB893B2}" presName="invisiNode" presStyleLbl="node1" presStyleIdx="5" presStyleCnt="7"/>
      <dgm:spPr/>
    </dgm:pt>
    <dgm:pt modelId="{BC99444D-0CB1-45AF-87B2-AA918788DE93}" type="pres">
      <dgm:prSet presAssocID="{4721728A-B284-4730-A947-7E4BAAB893B2}" presName="imagNode" presStyleLbl="fgImgPlace1" presStyleIdx="5" presStyleCnt="7"/>
      <dgm:spPr>
        <a:blipFill rotWithShape="0">
          <a:blip xmlns:r="http://schemas.openxmlformats.org/officeDocument/2006/relationships" r:embed="rId6"/>
          <a:stretch>
            <a:fillRect/>
          </a:stretch>
        </a:blipFill>
      </dgm:spPr>
    </dgm:pt>
    <dgm:pt modelId="{8A9F95A3-5AA9-430E-9EB4-7A1A93A22C64}" type="pres">
      <dgm:prSet presAssocID="{4BC26803-3575-432D-81FF-3FC1A0053D1E}" presName="sibTrans" presStyleLbl="sibTrans2D1" presStyleIdx="0" presStyleCnt="0"/>
      <dgm:spPr/>
      <dgm:t>
        <a:bodyPr/>
        <a:lstStyle/>
        <a:p>
          <a:endParaRPr lang="mk-MK"/>
        </a:p>
      </dgm:t>
    </dgm:pt>
    <dgm:pt modelId="{2AA4A4B5-2F69-4EAE-A468-3453D0FD4AE4}" type="pres">
      <dgm:prSet presAssocID="{9EFD31B8-EDBC-48E5-B39E-5D9336EBBC1C}" presName="compNode" presStyleCnt="0"/>
      <dgm:spPr/>
    </dgm:pt>
    <dgm:pt modelId="{CA6BBD7A-5512-44A1-9249-385A11401F83}" type="pres">
      <dgm:prSet presAssocID="{9EFD31B8-EDBC-48E5-B39E-5D9336EBBC1C}" presName="bkgdShape" presStyleLbl="node1" presStyleIdx="6" presStyleCnt="7"/>
      <dgm:spPr/>
      <dgm:t>
        <a:bodyPr/>
        <a:lstStyle/>
        <a:p>
          <a:endParaRPr lang="mk-MK"/>
        </a:p>
      </dgm:t>
    </dgm:pt>
    <dgm:pt modelId="{38E45F71-66CC-4E89-8244-A129F547E8B9}" type="pres">
      <dgm:prSet presAssocID="{9EFD31B8-EDBC-48E5-B39E-5D9336EBBC1C}" presName="nodeTx" presStyleLbl="node1" presStyleIdx="6" presStyleCnt="7">
        <dgm:presLayoutVars>
          <dgm:bulletEnabled val="1"/>
        </dgm:presLayoutVars>
      </dgm:prSet>
      <dgm:spPr/>
      <dgm:t>
        <a:bodyPr/>
        <a:lstStyle/>
        <a:p>
          <a:endParaRPr lang="mk-MK"/>
        </a:p>
      </dgm:t>
    </dgm:pt>
    <dgm:pt modelId="{B7F6F6AB-ACD6-43DE-90E7-8705F1F1395D}" type="pres">
      <dgm:prSet presAssocID="{9EFD31B8-EDBC-48E5-B39E-5D9336EBBC1C}" presName="invisiNode" presStyleLbl="node1" presStyleIdx="6" presStyleCnt="7"/>
      <dgm:spPr/>
    </dgm:pt>
    <dgm:pt modelId="{967B4FA3-4861-4DE5-B385-D882CE04BDD4}" type="pres">
      <dgm:prSet presAssocID="{9EFD31B8-EDBC-48E5-B39E-5D9336EBBC1C}" presName="imagNode" presStyleLbl="fgImgPlace1" presStyleIdx="6" presStyleCnt="7"/>
      <dgm:spPr>
        <a:blipFill rotWithShape="0">
          <a:blip xmlns:r="http://schemas.openxmlformats.org/officeDocument/2006/relationships" r:embed="rId7"/>
          <a:stretch>
            <a:fillRect/>
          </a:stretch>
        </a:blipFill>
      </dgm:spPr>
    </dgm:pt>
  </dgm:ptLst>
  <dgm:cxnLst>
    <dgm:cxn modelId="{4E0A30CC-FB7D-4CFC-B7D1-C14AC935D901}" type="presOf" srcId="{73EE118D-3DA5-4853-AE24-165ADF81FF71}" destId="{661F5D06-EC5F-424D-873E-12542649EDD0}" srcOrd="0" destOrd="0" presId="urn:microsoft.com/office/officeart/2005/8/layout/hList7#1"/>
    <dgm:cxn modelId="{E52008C1-069D-4A18-B050-BD7D709DA99C}" type="presOf" srcId="{C0B3763E-D8AD-4C80-AE25-CC090296DC55}" destId="{E83BB284-7A23-4A4A-8D4B-8DE43D59E4E1}" srcOrd="0" destOrd="0" presId="urn:microsoft.com/office/officeart/2005/8/layout/hList7#1"/>
    <dgm:cxn modelId="{18DE0988-1FFC-4270-ACBB-26D04A987669}" type="presOf" srcId="{88EEEA9E-876B-4551-9CAA-A5D140C4D312}" destId="{33989D46-09F4-451C-9DEA-98C4207DEFE7}" srcOrd="0" destOrd="0" presId="urn:microsoft.com/office/officeart/2005/8/layout/hList7#1"/>
    <dgm:cxn modelId="{5A1608CD-B9AF-4BBE-BCE1-B5D3758E083C}" type="presOf" srcId="{FBD44201-03E2-4386-8C29-E7C06CC39E3E}" destId="{3E7B7ABB-974B-47A8-AD81-2FCB4881A15B}" srcOrd="0" destOrd="0" presId="urn:microsoft.com/office/officeart/2005/8/layout/hList7#1"/>
    <dgm:cxn modelId="{2CC6E508-661D-49FF-99C4-F8211CC80008}" srcId="{3FD31674-9DA2-491B-8E24-6E4072AEA7F8}" destId="{88EEEA9E-876B-4551-9CAA-A5D140C4D312}" srcOrd="1" destOrd="0" parTransId="{C37F4E21-840A-448E-868E-88E4291D86A3}" sibTransId="{73EE118D-3DA5-4853-AE24-165ADF81FF71}"/>
    <dgm:cxn modelId="{3C25C393-009A-44DF-B77F-F183B4E97A65}" srcId="{3FD31674-9DA2-491B-8E24-6E4072AEA7F8}" destId="{BF20F694-934E-4685-AA62-048609CBB5EE}" srcOrd="3" destOrd="0" parTransId="{27458C63-668C-4273-9066-168FE78BE320}" sibTransId="{FBD44201-03E2-4386-8C29-E7C06CC39E3E}"/>
    <dgm:cxn modelId="{8E6CE808-E067-43C6-B7F0-28106C23605E}" srcId="{3FD31674-9DA2-491B-8E24-6E4072AEA7F8}" destId="{CBA37EC9-9A6E-4238-AE58-4317C0F18E55}" srcOrd="2" destOrd="0" parTransId="{DEED5C8F-EBE5-4117-8391-AFFA8CB165CE}" sibTransId="{C0B3763E-D8AD-4C80-AE25-CC090296DC55}"/>
    <dgm:cxn modelId="{7A411C0A-9C3D-4DC0-988A-F984620170F2}" type="presOf" srcId="{4721728A-B284-4730-A947-7E4BAAB893B2}" destId="{1FE8184B-A595-4F7B-85EC-D3E0FB1372DC}" srcOrd="0" destOrd="0" presId="urn:microsoft.com/office/officeart/2005/8/layout/hList7#1"/>
    <dgm:cxn modelId="{F0791B22-07B4-4C18-9A60-AA7ADD17B074}" type="presOf" srcId="{1832B270-E81E-42D4-AEAB-70CF699D11DF}" destId="{9AB66A06-8F5C-4F6A-87EE-F134B7D6CD68}" srcOrd="1" destOrd="0" presId="urn:microsoft.com/office/officeart/2005/8/layout/hList7#1"/>
    <dgm:cxn modelId="{258219E1-417E-45CA-A8E3-3BB30EF25F5E}" srcId="{3FD31674-9DA2-491B-8E24-6E4072AEA7F8}" destId="{9EFD31B8-EDBC-48E5-B39E-5D9336EBBC1C}" srcOrd="6" destOrd="0" parTransId="{98C5C008-C229-49CF-8991-359D7D71068A}" sibTransId="{CE8118CF-9506-4350-AE1F-4B2BD28340A2}"/>
    <dgm:cxn modelId="{E9599331-CF8D-48DA-8D7E-936DBAEF73CC}" type="presOf" srcId="{836CB3C0-74A6-4955-A83F-7FFC9AA30FDE}" destId="{EE0FEB72-A43F-46A3-BEEA-CF12DACA93D4}" srcOrd="0" destOrd="0" presId="urn:microsoft.com/office/officeart/2005/8/layout/hList7#1"/>
    <dgm:cxn modelId="{373781E2-BB3A-4F7D-B5CB-2805B9C20C07}" type="presOf" srcId="{3FD31674-9DA2-491B-8E24-6E4072AEA7F8}" destId="{FC29F82D-D7E3-4330-8C5A-59048299AA05}" srcOrd="0" destOrd="0" presId="urn:microsoft.com/office/officeart/2005/8/layout/hList7#1"/>
    <dgm:cxn modelId="{E978D914-B9B9-48BA-87A9-3E47790C366A}" type="presOf" srcId="{9EFD31B8-EDBC-48E5-B39E-5D9336EBBC1C}" destId="{38E45F71-66CC-4E89-8244-A129F547E8B9}" srcOrd="1" destOrd="0" presId="urn:microsoft.com/office/officeart/2005/8/layout/hList7#1"/>
    <dgm:cxn modelId="{C218654A-C5F6-4783-A470-0FE788219EF8}" type="presOf" srcId="{BF20F694-934E-4685-AA62-048609CBB5EE}" destId="{A41B9ADC-3ABA-4B18-84AC-CD20CED5F261}" srcOrd="1" destOrd="0" presId="urn:microsoft.com/office/officeart/2005/8/layout/hList7#1"/>
    <dgm:cxn modelId="{F81BF298-3895-4045-889A-2C7CA0A78FEC}" type="presOf" srcId="{88EEEA9E-876B-4551-9CAA-A5D140C4D312}" destId="{A4BE1DC4-2977-433A-9997-60874BA8E8FD}" srcOrd="1" destOrd="0" presId="urn:microsoft.com/office/officeart/2005/8/layout/hList7#1"/>
    <dgm:cxn modelId="{5E288F55-32A5-4F7D-BCEE-6CA4A1CFE66B}" srcId="{3FD31674-9DA2-491B-8E24-6E4072AEA7F8}" destId="{4721728A-B284-4730-A947-7E4BAAB893B2}" srcOrd="5" destOrd="0" parTransId="{8DF9FFC2-1116-458F-834F-B968BE530618}" sibTransId="{4BC26803-3575-432D-81FF-3FC1A0053D1E}"/>
    <dgm:cxn modelId="{A060576D-AA45-4F9C-B29B-921DE3D22248}" type="presOf" srcId="{CBA37EC9-9A6E-4238-AE58-4317C0F18E55}" destId="{AED22A83-D8A4-419C-AB74-4538F5D53DDB}" srcOrd="0" destOrd="0" presId="urn:microsoft.com/office/officeart/2005/8/layout/hList7#1"/>
    <dgm:cxn modelId="{CD67B04D-8B96-47B4-A7D8-6D4395E0B3CB}" srcId="{3FD31674-9DA2-491B-8E24-6E4072AEA7F8}" destId="{5BC72767-B819-4259-81A5-011B7E62480E}" srcOrd="0" destOrd="0" parTransId="{5C96151B-BC47-482E-A0F5-2149E2D3DAA4}" sibTransId="{BDD98C20-96E6-4B49-90AC-6E83829E0920}"/>
    <dgm:cxn modelId="{F9AFE329-F08F-41CF-B01F-EDBC426E924A}" type="presOf" srcId="{4BC26803-3575-432D-81FF-3FC1A0053D1E}" destId="{8A9F95A3-5AA9-430E-9EB4-7A1A93A22C64}" srcOrd="0" destOrd="0" presId="urn:microsoft.com/office/officeart/2005/8/layout/hList7#1"/>
    <dgm:cxn modelId="{0E46F9BD-8E3E-4220-B8AF-16AF3EF965AA}" type="presOf" srcId="{4721728A-B284-4730-A947-7E4BAAB893B2}" destId="{4C3290B0-EA9D-4312-8BA4-1B745CD4F702}" srcOrd="1" destOrd="0" presId="urn:microsoft.com/office/officeart/2005/8/layout/hList7#1"/>
    <dgm:cxn modelId="{C79A5ECF-4980-4B38-9932-C3DBD7DACBCA}" type="presOf" srcId="{BDD98C20-96E6-4B49-90AC-6E83829E0920}" destId="{93BF366D-04EE-42AF-B92E-8BA192E9DDCC}" srcOrd="0" destOrd="0" presId="urn:microsoft.com/office/officeart/2005/8/layout/hList7#1"/>
    <dgm:cxn modelId="{8B95DE09-6F59-4213-8FE9-2744C0505F8E}" srcId="{3FD31674-9DA2-491B-8E24-6E4072AEA7F8}" destId="{1832B270-E81E-42D4-AEAB-70CF699D11DF}" srcOrd="4" destOrd="0" parTransId="{934C5AFD-3CD4-401C-97AC-28E0FA6B010E}" sibTransId="{836CB3C0-74A6-4955-A83F-7FFC9AA30FDE}"/>
    <dgm:cxn modelId="{E1E3DFD5-662F-4174-9573-BF46BB905DB7}" type="presOf" srcId="{CBA37EC9-9A6E-4238-AE58-4317C0F18E55}" destId="{0D8CEDDA-E87C-4E51-B87C-A37A2FD63E2F}" srcOrd="1" destOrd="0" presId="urn:microsoft.com/office/officeart/2005/8/layout/hList7#1"/>
    <dgm:cxn modelId="{D64FEF61-8B15-4FAB-ADE3-FC1085BE1CAE}" type="presOf" srcId="{9EFD31B8-EDBC-48E5-B39E-5D9336EBBC1C}" destId="{CA6BBD7A-5512-44A1-9249-385A11401F83}" srcOrd="0" destOrd="0" presId="urn:microsoft.com/office/officeart/2005/8/layout/hList7#1"/>
    <dgm:cxn modelId="{73E692F4-C7AE-4AC6-8BFD-934F4D89BF4B}" type="presOf" srcId="{5BC72767-B819-4259-81A5-011B7E62480E}" destId="{F853089B-19E2-48FC-8479-D5C7967E6FFA}" srcOrd="0" destOrd="0" presId="urn:microsoft.com/office/officeart/2005/8/layout/hList7#1"/>
    <dgm:cxn modelId="{63835AA9-1267-4AF9-8514-DA7B450B9E9A}" type="presOf" srcId="{5BC72767-B819-4259-81A5-011B7E62480E}" destId="{429EF323-28A0-4B70-AA28-F7AEF5A6CDC8}" srcOrd="1" destOrd="0" presId="urn:microsoft.com/office/officeart/2005/8/layout/hList7#1"/>
    <dgm:cxn modelId="{9422EDD9-0B16-435D-AC0C-C5695C84BDCE}" type="presOf" srcId="{BF20F694-934E-4685-AA62-048609CBB5EE}" destId="{7F1F7708-7F3A-45D0-84DF-43E427119570}" srcOrd="0" destOrd="0" presId="urn:microsoft.com/office/officeart/2005/8/layout/hList7#1"/>
    <dgm:cxn modelId="{EAB84816-6D0C-4FA7-8801-A0311F8D38DB}" type="presOf" srcId="{1832B270-E81E-42D4-AEAB-70CF699D11DF}" destId="{A6938D2B-E540-4110-9D98-B6CC7497EBE2}" srcOrd="0" destOrd="0" presId="urn:microsoft.com/office/officeart/2005/8/layout/hList7#1"/>
    <dgm:cxn modelId="{85265B62-3004-4CD3-8C6F-0E4BB19537B0}" type="presParOf" srcId="{FC29F82D-D7E3-4330-8C5A-59048299AA05}" destId="{685D7EAE-DB94-4EF9-AEC7-AEC9972EDAAC}" srcOrd="0" destOrd="0" presId="urn:microsoft.com/office/officeart/2005/8/layout/hList7#1"/>
    <dgm:cxn modelId="{9BBF2BC1-EE6D-441C-9842-06640A754425}" type="presParOf" srcId="{FC29F82D-D7E3-4330-8C5A-59048299AA05}" destId="{D0D84BAD-68EB-4AA4-A688-E306802186F3}" srcOrd="1" destOrd="0" presId="urn:microsoft.com/office/officeart/2005/8/layout/hList7#1"/>
    <dgm:cxn modelId="{18E871A4-A0D1-404C-A54E-3516559B895A}" type="presParOf" srcId="{D0D84BAD-68EB-4AA4-A688-E306802186F3}" destId="{B4F16CB5-655E-4A63-87F6-0904E5F7AF29}" srcOrd="0" destOrd="0" presId="urn:microsoft.com/office/officeart/2005/8/layout/hList7#1"/>
    <dgm:cxn modelId="{A80D130A-A454-4198-BCF7-B9E939CDC8F4}" type="presParOf" srcId="{B4F16CB5-655E-4A63-87F6-0904E5F7AF29}" destId="{F853089B-19E2-48FC-8479-D5C7967E6FFA}" srcOrd="0" destOrd="0" presId="urn:microsoft.com/office/officeart/2005/8/layout/hList7#1"/>
    <dgm:cxn modelId="{4A9B5052-D004-42D9-BB80-1C838EC8C936}" type="presParOf" srcId="{B4F16CB5-655E-4A63-87F6-0904E5F7AF29}" destId="{429EF323-28A0-4B70-AA28-F7AEF5A6CDC8}" srcOrd="1" destOrd="0" presId="urn:microsoft.com/office/officeart/2005/8/layout/hList7#1"/>
    <dgm:cxn modelId="{0F804541-8655-4918-955F-0529F0D69563}" type="presParOf" srcId="{B4F16CB5-655E-4A63-87F6-0904E5F7AF29}" destId="{93DA2C2B-AC75-47C5-8EC4-D8E54FEA1BFE}" srcOrd="2" destOrd="0" presId="urn:microsoft.com/office/officeart/2005/8/layout/hList7#1"/>
    <dgm:cxn modelId="{A4B8EA4C-ED3B-4BDE-8CF8-C85F5209AD8D}" type="presParOf" srcId="{B4F16CB5-655E-4A63-87F6-0904E5F7AF29}" destId="{B9A78478-B926-41E8-8EFA-A8ACCAD9A1E1}" srcOrd="3" destOrd="0" presId="urn:microsoft.com/office/officeart/2005/8/layout/hList7#1"/>
    <dgm:cxn modelId="{7248CC7E-4A4A-414A-8603-45F608A98380}" type="presParOf" srcId="{D0D84BAD-68EB-4AA4-A688-E306802186F3}" destId="{93BF366D-04EE-42AF-B92E-8BA192E9DDCC}" srcOrd="1" destOrd="0" presId="urn:microsoft.com/office/officeart/2005/8/layout/hList7#1"/>
    <dgm:cxn modelId="{A3C24FBD-F0D9-4B3B-A292-B4930C3A1C24}" type="presParOf" srcId="{D0D84BAD-68EB-4AA4-A688-E306802186F3}" destId="{32B89A3B-AD43-4D49-BDC1-357698950634}" srcOrd="2" destOrd="0" presId="urn:microsoft.com/office/officeart/2005/8/layout/hList7#1"/>
    <dgm:cxn modelId="{51764108-AAE4-4C73-9202-E749726FE1BD}" type="presParOf" srcId="{32B89A3B-AD43-4D49-BDC1-357698950634}" destId="{33989D46-09F4-451C-9DEA-98C4207DEFE7}" srcOrd="0" destOrd="0" presId="urn:microsoft.com/office/officeart/2005/8/layout/hList7#1"/>
    <dgm:cxn modelId="{865FBB61-D37A-41DC-806A-ECC68273D6EE}" type="presParOf" srcId="{32B89A3B-AD43-4D49-BDC1-357698950634}" destId="{A4BE1DC4-2977-433A-9997-60874BA8E8FD}" srcOrd="1" destOrd="0" presId="urn:microsoft.com/office/officeart/2005/8/layout/hList7#1"/>
    <dgm:cxn modelId="{05BCD13A-677E-46D4-9235-012C0FE1A1E0}" type="presParOf" srcId="{32B89A3B-AD43-4D49-BDC1-357698950634}" destId="{65CF4112-4480-4217-8E38-E8EE0F4BD3E2}" srcOrd="2" destOrd="0" presId="urn:microsoft.com/office/officeart/2005/8/layout/hList7#1"/>
    <dgm:cxn modelId="{0A01AFCE-0A9A-46A2-AA10-B03FB93D104E}" type="presParOf" srcId="{32B89A3B-AD43-4D49-BDC1-357698950634}" destId="{D7827950-18CF-4930-AAB3-F79A492391D1}" srcOrd="3" destOrd="0" presId="urn:microsoft.com/office/officeart/2005/8/layout/hList7#1"/>
    <dgm:cxn modelId="{E64F7A9A-AA6B-4738-9685-1AB94451115C}" type="presParOf" srcId="{D0D84BAD-68EB-4AA4-A688-E306802186F3}" destId="{661F5D06-EC5F-424D-873E-12542649EDD0}" srcOrd="3" destOrd="0" presId="urn:microsoft.com/office/officeart/2005/8/layout/hList7#1"/>
    <dgm:cxn modelId="{B38EB687-3A22-4E74-A209-3D65FAC3CB98}" type="presParOf" srcId="{D0D84BAD-68EB-4AA4-A688-E306802186F3}" destId="{921B39CF-8883-46C8-A77E-1113B041D7CC}" srcOrd="4" destOrd="0" presId="urn:microsoft.com/office/officeart/2005/8/layout/hList7#1"/>
    <dgm:cxn modelId="{0CA60518-2988-4D18-85FD-569EC723AF01}" type="presParOf" srcId="{921B39CF-8883-46C8-A77E-1113B041D7CC}" destId="{AED22A83-D8A4-419C-AB74-4538F5D53DDB}" srcOrd="0" destOrd="0" presId="urn:microsoft.com/office/officeart/2005/8/layout/hList7#1"/>
    <dgm:cxn modelId="{7F11F8DC-21EB-4D94-A131-5AFCB3E99C50}" type="presParOf" srcId="{921B39CF-8883-46C8-A77E-1113B041D7CC}" destId="{0D8CEDDA-E87C-4E51-B87C-A37A2FD63E2F}" srcOrd="1" destOrd="0" presId="urn:microsoft.com/office/officeart/2005/8/layout/hList7#1"/>
    <dgm:cxn modelId="{44331002-B2EF-436B-9D6C-C0E640D98431}" type="presParOf" srcId="{921B39CF-8883-46C8-A77E-1113B041D7CC}" destId="{17523960-6ABA-458C-80E8-B6A83DD421C2}" srcOrd="2" destOrd="0" presId="urn:microsoft.com/office/officeart/2005/8/layout/hList7#1"/>
    <dgm:cxn modelId="{C6139EC3-0119-4251-BD23-CD96F8D895CA}" type="presParOf" srcId="{921B39CF-8883-46C8-A77E-1113B041D7CC}" destId="{27EE9303-A417-4FE2-84F3-22AB8DA8E581}" srcOrd="3" destOrd="0" presId="urn:microsoft.com/office/officeart/2005/8/layout/hList7#1"/>
    <dgm:cxn modelId="{94ABC919-D4DF-4FBD-9D63-1DA6A2970BD6}" type="presParOf" srcId="{D0D84BAD-68EB-4AA4-A688-E306802186F3}" destId="{E83BB284-7A23-4A4A-8D4B-8DE43D59E4E1}" srcOrd="5" destOrd="0" presId="urn:microsoft.com/office/officeart/2005/8/layout/hList7#1"/>
    <dgm:cxn modelId="{F2E5E521-9628-495E-9CBE-C232915CCF67}" type="presParOf" srcId="{D0D84BAD-68EB-4AA4-A688-E306802186F3}" destId="{04D1F8E9-46DC-4DA9-9D47-27FED42B6D71}" srcOrd="6" destOrd="0" presId="urn:microsoft.com/office/officeart/2005/8/layout/hList7#1"/>
    <dgm:cxn modelId="{866E80EA-DF71-4A80-B6DA-6576AE614253}" type="presParOf" srcId="{04D1F8E9-46DC-4DA9-9D47-27FED42B6D71}" destId="{7F1F7708-7F3A-45D0-84DF-43E427119570}" srcOrd="0" destOrd="0" presId="urn:microsoft.com/office/officeart/2005/8/layout/hList7#1"/>
    <dgm:cxn modelId="{1BBF26E6-A695-4C92-89AE-778BC28BC039}" type="presParOf" srcId="{04D1F8E9-46DC-4DA9-9D47-27FED42B6D71}" destId="{A41B9ADC-3ABA-4B18-84AC-CD20CED5F261}" srcOrd="1" destOrd="0" presId="urn:microsoft.com/office/officeart/2005/8/layout/hList7#1"/>
    <dgm:cxn modelId="{24A166C3-3BDD-438B-A199-E2002F118A2B}" type="presParOf" srcId="{04D1F8E9-46DC-4DA9-9D47-27FED42B6D71}" destId="{0F0B5949-1FDC-42FA-A5BF-0AF3944D03B1}" srcOrd="2" destOrd="0" presId="urn:microsoft.com/office/officeart/2005/8/layout/hList7#1"/>
    <dgm:cxn modelId="{FE897556-3F36-4818-B2C3-82FEDA1070F9}" type="presParOf" srcId="{04D1F8E9-46DC-4DA9-9D47-27FED42B6D71}" destId="{AF88D302-86AB-4C0C-9ECF-D209DFA3AA1E}" srcOrd="3" destOrd="0" presId="urn:microsoft.com/office/officeart/2005/8/layout/hList7#1"/>
    <dgm:cxn modelId="{11488D67-7090-46FB-A3FC-1970A4C5BBD1}" type="presParOf" srcId="{D0D84BAD-68EB-4AA4-A688-E306802186F3}" destId="{3E7B7ABB-974B-47A8-AD81-2FCB4881A15B}" srcOrd="7" destOrd="0" presId="urn:microsoft.com/office/officeart/2005/8/layout/hList7#1"/>
    <dgm:cxn modelId="{B7E4CA3D-0496-4F88-8F8F-941D048FB2FF}" type="presParOf" srcId="{D0D84BAD-68EB-4AA4-A688-E306802186F3}" destId="{1A01177C-7413-47F5-A776-D7CD45FA9EAC}" srcOrd="8" destOrd="0" presId="urn:microsoft.com/office/officeart/2005/8/layout/hList7#1"/>
    <dgm:cxn modelId="{5751548B-B031-4624-9490-EB07854966F1}" type="presParOf" srcId="{1A01177C-7413-47F5-A776-D7CD45FA9EAC}" destId="{A6938D2B-E540-4110-9D98-B6CC7497EBE2}" srcOrd="0" destOrd="0" presId="urn:microsoft.com/office/officeart/2005/8/layout/hList7#1"/>
    <dgm:cxn modelId="{7029A0EA-89B4-469B-8684-50E8C7FA42AE}" type="presParOf" srcId="{1A01177C-7413-47F5-A776-D7CD45FA9EAC}" destId="{9AB66A06-8F5C-4F6A-87EE-F134B7D6CD68}" srcOrd="1" destOrd="0" presId="urn:microsoft.com/office/officeart/2005/8/layout/hList7#1"/>
    <dgm:cxn modelId="{BBAB7568-D9D9-4F77-947C-15ECB334D567}" type="presParOf" srcId="{1A01177C-7413-47F5-A776-D7CD45FA9EAC}" destId="{15D5213E-823C-4053-9E96-A1CC9539EC3C}" srcOrd="2" destOrd="0" presId="urn:microsoft.com/office/officeart/2005/8/layout/hList7#1"/>
    <dgm:cxn modelId="{2FA0263E-E474-46B6-AA08-001EF2E7DECF}" type="presParOf" srcId="{1A01177C-7413-47F5-A776-D7CD45FA9EAC}" destId="{190EA85D-B274-4E9C-97E5-D0269AC88FF1}" srcOrd="3" destOrd="0" presId="urn:microsoft.com/office/officeart/2005/8/layout/hList7#1"/>
    <dgm:cxn modelId="{A7BC714D-6469-4429-9FDF-33ECDF07A217}" type="presParOf" srcId="{D0D84BAD-68EB-4AA4-A688-E306802186F3}" destId="{EE0FEB72-A43F-46A3-BEEA-CF12DACA93D4}" srcOrd="9" destOrd="0" presId="urn:microsoft.com/office/officeart/2005/8/layout/hList7#1"/>
    <dgm:cxn modelId="{856EEAC6-17E8-440D-9C12-554D673FDAE8}" type="presParOf" srcId="{D0D84BAD-68EB-4AA4-A688-E306802186F3}" destId="{6BF6B669-5DE7-4481-8270-B27226B89D82}" srcOrd="10" destOrd="0" presId="urn:microsoft.com/office/officeart/2005/8/layout/hList7#1"/>
    <dgm:cxn modelId="{569E626D-35CC-400C-A064-7AEBF64E3139}" type="presParOf" srcId="{6BF6B669-5DE7-4481-8270-B27226B89D82}" destId="{1FE8184B-A595-4F7B-85EC-D3E0FB1372DC}" srcOrd="0" destOrd="0" presId="urn:microsoft.com/office/officeart/2005/8/layout/hList7#1"/>
    <dgm:cxn modelId="{AB18EAAA-71B8-459E-BF56-FAA5D748EAC4}" type="presParOf" srcId="{6BF6B669-5DE7-4481-8270-B27226B89D82}" destId="{4C3290B0-EA9D-4312-8BA4-1B745CD4F702}" srcOrd="1" destOrd="0" presId="urn:microsoft.com/office/officeart/2005/8/layout/hList7#1"/>
    <dgm:cxn modelId="{370AF852-81F7-4168-8779-92E6DA2B91A6}" type="presParOf" srcId="{6BF6B669-5DE7-4481-8270-B27226B89D82}" destId="{C708F918-932B-4B75-A8A4-77D091DF91E4}" srcOrd="2" destOrd="0" presId="urn:microsoft.com/office/officeart/2005/8/layout/hList7#1"/>
    <dgm:cxn modelId="{55F15D35-3228-4656-A5E7-651A4061E458}" type="presParOf" srcId="{6BF6B669-5DE7-4481-8270-B27226B89D82}" destId="{BC99444D-0CB1-45AF-87B2-AA918788DE93}" srcOrd="3" destOrd="0" presId="urn:microsoft.com/office/officeart/2005/8/layout/hList7#1"/>
    <dgm:cxn modelId="{068793CE-B1F1-4958-B26E-8C85D4339B6C}" type="presParOf" srcId="{D0D84BAD-68EB-4AA4-A688-E306802186F3}" destId="{8A9F95A3-5AA9-430E-9EB4-7A1A93A22C64}" srcOrd="11" destOrd="0" presId="urn:microsoft.com/office/officeart/2005/8/layout/hList7#1"/>
    <dgm:cxn modelId="{4B2565FF-B72D-430E-904C-455A7C407B6D}" type="presParOf" srcId="{D0D84BAD-68EB-4AA4-A688-E306802186F3}" destId="{2AA4A4B5-2F69-4EAE-A468-3453D0FD4AE4}" srcOrd="12" destOrd="0" presId="urn:microsoft.com/office/officeart/2005/8/layout/hList7#1"/>
    <dgm:cxn modelId="{E9B5B3A4-EBB0-4C3A-8D0C-01D89D404415}" type="presParOf" srcId="{2AA4A4B5-2F69-4EAE-A468-3453D0FD4AE4}" destId="{CA6BBD7A-5512-44A1-9249-385A11401F83}" srcOrd="0" destOrd="0" presId="urn:microsoft.com/office/officeart/2005/8/layout/hList7#1"/>
    <dgm:cxn modelId="{C9612A72-17E1-4A2E-9345-C4127A57CEAB}" type="presParOf" srcId="{2AA4A4B5-2F69-4EAE-A468-3453D0FD4AE4}" destId="{38E45F71-66CC-4E89-8244-A129F547E8B9}" srcOrd="1" destOrd="0" presId="urn:microsoft.com/office/officeart/2005/8/layout/hList7#1"/>
    <dgm:cxn modelId="{BF0708D8-7CDF-4CD7-B552-BA345A6A26FB}" type="presParOf" srcId="{2AA4A4B5-2F69-4EAE-A468-3453D0FD4AE4}" destId="{B7F6F6AB-ACD6-43DE-90E7-8705F1F1395D}" srcOrd="2" destOrd="0" presId="urn:microsoft.com/office/officeart/2005/8/layout/hList7#1"/>
    <dgm:cxn modelId="{50A721E0-C6E3-4D86-B5C3-B680A3503AD1}" type="presParOf" srcId="{2AA4A4B5-2F69-4EAE-A468-3453D0FD4AE4}" destId="{967B4FA3-4861-4DE5-B385-D882CE04BDD4}" srcOrd="3" destOrd="0" presId="urn:microsoft.com/office/officeart/2005/8/layout/hList7#1"/>
  </dgm:cxnLst>
  <dgm:bg/>
  <dgm:whole/>
</dgm:dataModel>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7DA5963B-CE0C-4E85-94CB-F0586A0A5FE8}" type="datetimeFigureOut">
              <a:rPr lang="en-GB" smtClean="0"/>
              <a:pPr/>
              <a:t>19/03/2018</a:t>
            </a:fld>
            <a:endParaRPr lang="en-GB"/>
          </a:p>
        </p:txBody>
      </p:sp>
      <p:sp>
        <p:nvSpPr>
          <p:cNvPr id="4" name="Footer Placeholder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EBED6023-9B31-4BB5-9B5B-D1790D4191A2}" type="slidenum">
              <a:rPr lang="en-GB" smtClean="0"/>
              <a:pPr/>
              <a:t>‹#›</a:t>
            </a:fld>
            <a:endParaRPr lang="en-GB"/>
          </a:p>
        </p:txBody>
      </p:sp>
    </p:spTree>
    <p:extLst>
      <p:ext uri="{BB962C8B-B14F-4D97-AF65-F5344CB8AC3E}">
        <p14:creationId xmlns="" xmlns:p14="http://schemas.microsoft.com/office/powerpoint/2010/main" val="4049254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137" cy="512222"/>
          </a:xfrm>
          <a:prstGeom prst="rect">
            <a:avLst/>
          </a:prstGeom>
        </p:spPr>
        <p:txBody>
          <a:bodyPr vert="horz" lIns="94736" tIns="47368" rIns="94736" bIns="47368" rtlCol="0"/>
          <a:lstStyle>
            <a:lvl1pPr algn="l">
              <a:defRPr sz="1200"/>
            </a:lvl1pPr>
          </a:lstStyle>
          <a:p>
            <a:endParaRPr lang="en-GB"/>
          </a:p>
        </p:txBody>
      </p:sp>
      <p:sp>
        <p:nvSpPr>
          <p:cNvPr id="3" name="Date Placeholder 2"/>
          <p:cNvSpPr>
            <a:spLocks noGrp="1"/>
          </p:cNvSpPr>
          <p:nvPr>
            <p:ph type="dt" idx="1"/>
          </p:nvPr>
        </p:nvSpPr>
        <p:spPr>
          <a:xfrm>
            <a:off x="4020507" y="0"/>
            <a:ext cx="3077137" cy="512222"/>
          </a:xfrm>
          <a:prstGeom prst="rect">
            <a:avLst/>
          </a:prstGeom>
        </p:spPr>
        <p:txBody>
          <a:bodyPr vert="horz" lIns="94736" tIns="47368" rIns="94736" bIns="47368" rtlCol="0"/>
          <a:lstStyle>
            <a:lvl1pPr algn="r">
              <a:defRPr sz="1200"/>
            </a:lvl1pPr>
          </a:lstStyle>
          <a:p>
            <a:fld id="{5E945880-6D3B-45FB-851F-AFC0D1D23A0C}" type="datetimeFigureOut">
              <a:rPr lang="en-GB" smtClean="0"/>
              <a:pPr/>
              <a:t>19/03/2018</a:t>
            </a:fld>
            <a:endParaRPr lang="en-GB"/>
          </a:p>
        </p:txBody>
      </p:sp>
      <p:sp>
        <p:nvSpPr>
          <p:cNvPr id="4" name="Slide Image Placeholder 3"/>
          <p:cNvSpPr>
            <a:spLocks noGrp="1" noRot="1" noChangeAspect="1"/>
          </p:cNvSpPr>
          <p:nvPr>
            <p:ph type="sldImg" idx="2"/>
          </p:nvPr>
        </p:nvSpPr>
        <p:spPr>
          <a:xfrm>
            <a:off x="779463" y="768350"/>
            <a:ext cx="5540375" cy="3836988"/>
          </a:xfrm>
          <a:prstGeom prst="rect">
            <a:avLst/>
          </a:prstGeom>
          <a:noFill/>
          <a:ln w="12700">
            <a:solidFill>
              <a:prstClr val="black"/>
            </a:solidFill>
          </a:ln>
        </p:spPr>
        <p:txBody>
          <a:bodyPr vert="horz" lIns="94736" tIns="47368" rIns="94736" bIns="47368" rtlCol="0" anchor="ctr"/>
          <a:lstStyle/>
          <a:p>
            <a:endParaRPr lang="en-GB"/>
          </a:p>
        </p:txBody>
      </p:sp>
      <p:sp>
        <p:nvSpPr>
          <p:cNvPr id="5" name="Notes Placeholder 4"/>
          <p:cNvSpPr>
            <a:spLocks noGrp="1"/>
          </p:cNvSpPr>
          <p:nvPr>
            <p:ph type="body" sz="quarter" idx="3"/>
          </p:nvPr>
        </p:nvSpPr>
        <p:spPr>
          <a:xfrm>
            <a:off x="709602" y="4862017"/>
            <a:ext cx="5680103" cy="4605085"/>
          </a:xfrm>
          <a:prstGeom prst="rect">
            <a:avLst/>
          </a:prstGeom>
        </p:spPr>
        <p:txBody>
          <a:bodyPr vert="horz" lIns="94736" tIns="47368" rIns="94736" bIns="473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720755"/>
            <a:ext cx="3077137" cy="512222"/>
          </a:xfrm>
          <a:prstGeom prst="rect">
            <a:avLst/>
          </a:prstGeom>
        </p:spPr>
        <p:txBody>
          <a:bodyPr vert="horz" lIns="94736" tIns="47368" rIns="94736" bIns="47368" rtlCol="0" anchor="b"/>
          <a:lstStyle>
            <a:lvl1pPr algn="l">
              <a:defRPr sz="1200"/>
            </a:lvl1pPr>
          </a:lstStyle>
          <a:p>
            <a:endParaRPr lang="en-GB"/>
          </a:p>
        </p:txBody>
      </p:sp>
      <p:sp>
        <p:nvSpPr>
          <p:cNvPr id="7" name="Slide Number Placeholder 6"/>
          <p:cNvSpPr>
            <a:spLocks noGrp="1"/>
          </p:cNvSpPr>
          <p:nvPr>
            <p:ph type="sldNum" sz="quarter" idx="5"/>
          </p:nvPr>
        </p:nvSpPr>
        <p:spPr>
          <a:xfrm>
            <a:off x="4020507" y="9720755"/>
            <a:ext cx="3077137" cy="512222"/>
          </a:xfrm>
          <a:prstGeom prst="rect">
            <a:avLst/>
          </a:prstGeom>
        </p:spPr>
        <p:txBody>
          <a:bodyPr vert="horz" lIns="94736" tIns="47368" rIns="94736" bIns="47368" rtlCol="0" anchor="b"/>
          <a:lstStyle>
            <a:lvl1pPr algn="r">
              <a:defRPr sz="1200"/>
            </a:lvl1pPr>
          </a:lstStyle>
          <a:p>
            <a:fld id="{5750A1E1-C8D9-4447-9192-37BA973CD27A}" type="slidenum">
              <a:rPr lang="en-GB" smtClean="0"/>
              <a:pPr/>
              <a:t>‹#›</a:t>
            </a:fld>
            <a:endParaRPr lang="en-GB"/>
          </a:p>
        </p:txBody>
      </p:sp>
    </p:spTree>
    <p:extLst>
      <p:ext uri="{BB962C8B-B14F-4D97-AF65-F5344CB8AC3E}">
        <p14:creationId xmlns="" xmlns:p14="http://schemas.microsoft.com/office/powerpoint/2010/main" val="4008544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u="sng" dirty="0" smtClean="0"/>
              <a:t>Instructions for the Lecturer</a:t>
            </a:r>
            <a:r>
              <a:rPr lang="en-US" dirty="0" smtClean="0"/>
              <a:t>:</a:t>
            </a:r>
            <a:r>
              <a:rPr lang="en-US" baseline="0" dirty="0" smtClean="0"/>
              <a:t> </a:t>
            </a:r>
          </a:p>
          <a:p>
            <a:r>
              <a:rPr lang="en-US" baseline="0" dirty="0" smtClean="0"/>
              <a:t>Unit 3 – on role of the IAEA for preparedness and response for a nuclear or radiological emergency, with focus on IAEA role and IAEA safety standards on emergency preparedness and response </a:t>
            </a:r>
          </a:p>
          <a:p>
            <a:r>
              <a:rPr lang="en-US" baseline="0" dirty="0" smtClean="0"/>
              <a:t>Time allocated – 75 minutes, n</a:t>
            </a:r>
            <a:r>
              <a:rPr lang="en-US" dirty="0" smtClean="0"/>
              <a:t>umber of ‘active’ slides: 43 of 51</a:t>
            </a:r>
          </a:p>
          <a:p>
            <a:r>
              <a:rPr lang="en-US" baseline="0" dirty="0" smtClean="0"/>
              <a:t>Last slide: 15 minutes discussions, including general discussions on Module XVI on emergency preparedness and response</a:t>
            </a:r>
            <a:endParaRPr lang="en-US" dirty="0" smtClean="0"/>
          </a:p>
          <a:p>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D6550F8-A8AE-483E-8BA8-46269D4E51A8}" type="slidenum">
              <a:rPr lang="en-GB" smtClean="0"/>
              <a:pPr/>
              <a:t>7</a:t>
            </a:fld>
            <a:endParaRPr lang="en-GB"/>
          </a:p>
        </p:txBody>
      </p:sp>
    </p:spTree>
    <p:extLst>
      <p:ext uri="{BB962C8B-B14F-4D97-AF65-F5344CB8AC3E}">
        <p14:creationId xmlns="" xmlns:p14="http://schemas.microsoft.com/office/powerpoint/2010/main" val="3680378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15</a:t>
            </a:fld>
            <a:endParaRPr lang="en-GB"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defTabSz="957253" eaLnBrk="0" hangingPunct="0">
              <a:defRPr sz="2500">
                <a:solidFill>
                  <a:schemeClr val="tx1"/>
                </a:solidFill>
                <a:latin typeface="Times New Roman" pitchFamily="18" charset="0"/>
              </a:defRPr>
            </a:lvl1pPr>
            <a:lvl2pPr marL="771074" indent="-296567" defTabSz="957253" eaLnBrk="0" hangingPunct="0">
              <a:defRPr sz="2500">
                <a:solidFill>
                  <a:schemeClr val="tx1"/>
                </a:solidFill>
                <a:latin typeface="Times New Roman" pitchFamily="18" charset="0"/>
              </a:defRPr>
            </a:lvl2pPr>
            <a:lvl3pPr marL="1186268" indent="-237254" defTabSz="957253" eaLnBrk="0" hangingPunct="0">
              <a:defRPr sz="2500">
                <a:solidFill>
                  <a:schemeClr val="tx1"/>
                </a:solidFill>
                <a:latin typeface="Times New Roman" pitchFamily="18" charset="0"/>
              </a:defRPr>
            </a:lvl3pPr>
            <a:lvl4pPr marL="1660774" indent="-237254" defTabSz="957253" eaLnBrk="0" hangingPunct="0">
              <a:defRPr sz="2500">
                <a:solidFill>
                  <a:schemeClr val="tx1"/>
                </a:solidFill>
                <a:latin typeface="Times New Roman" pitchFamily="18" charset="0"/>
              </a:defRPr>
            </a:lvl4pPr>
            <a:lvl5pPr marL="2135282" indent="-237254" defTabSz="957253" eaLnBrk="0" hangingPunct="0">
              <a:defRPr sz="2500">
                <a:solidFill>
                  <a:schemeClr val="tx1"/>
                </a:solidFill>
                <a:latin typeface="Times New Roman" pitchFamily="18" charset="0"/>
              </a:defRPr>
            </a:lvl5pPr>
            <a:lvl6pPr marL="2609789" indent="-237254" defTabSz="957253" eaLnBrk="0" fontAlgn="base" hangingPunct="0">
              <a:spcBef>
                <a:spcPct val="0"/>
              </a:spcBef>
              <a:spcAft>
                <a:spcPct val="0"/>
              </a:spcAft>
              <a:defRPr sz="2500">
                <a:solidFill>
                  <a:schemeClr val="tx1"/>
                </a:solidFill>
                <a:latin typeface="Times New Roman" pitchFamily="18" charset="0"/>
              </a:defRPr>
            </a:lvl6pPr>
            <a:lvl7pPr marL="3084296" indent="-237254" defTabSz="957253" eaLnBrk="0" fontAlgn="base" hangingPunct="0">
              <a:spcBef>
                <a:spcPct val="0"/>
              </a:spcBef>
              <a:spcAft>
                <a:spcPct val="0"/>
              </a:spcAft>
              <a:defRPr sz="2500">
                <a:solidFill>
                  <a:schemeClr val="tx1"/>
                </a:solidFill>
                <a:latin typeface="Times New Roman" pitchFamily="18" charset="0"/>
              </a:defRPr>
            </a:lvl7pPr>
            <a:lvl8pPr marL="3558803" indent="-237254" defTabSz="957253" eaLnBrk="0" fontAlgn="base" hangingPunct="0">
              <a:spcBef>
                <a:spcPct val="0"/>
              </a:spcBef>
              <a:spcAft>
                <a:spcPct val="0"/>
              </a:spcAft>
              <a:defRPr sz="2500">
                <a:solidFill>
                  <a:schemeClr val="tx1"/>
                </a:solidFill>
                <a:latin typeface="Times New Roman" pitchFamily="18" charset="0"/>
              </a:defRPr>
            </a:lvl8pPr>
            <a:lvl9pPr marL="4033310" indent="-237254" defTabSz="957253" eaLnBrk="0" fontAlgn="base" hangingPunct="0">
              <a:spcBef>
                <a:spcPct val="0"/>
              </a:spcBef>
              <a:spcAft>
                <a:spcPct val="0"/>
              </a:spcAft>
              <a:defRPr sz="2500">
                <a:solidFill>
                  <a:schemeClr val="tx1"/>
                </a:solidFill>
                <a:latin typeface="Times New Roman" pitchFamily="18" charset="0"/>
              </a:defRPr>
            </a:lvl9pPr>
          </a:lstStyle>
          <a:p>
            <a:pPr eaLnBrk="1" hangingPunct="1"/>
            <a:fld id="{1F5A2A13-414A-47A3-B768-380FDFA1B118}" type="slidenum">
              <a:rPr lang="en-GB" sz="1200">
                <a:latin typeface="+mn-lt"/>
              </a:rPr>
              <a:pPr eaLnBrk="1" hangingPunct="1"/>
              <a:t>16</a:t>
            </a:fld>
            <a:endParaRPr lang="en-GB" sz="1200" dirty="0">
              <a:latin typeface="+mn-lt"/>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xfrm>
            <a:off x="724474" y="4923559"/>
            <a:ext cx="5574726" cy="3151881"/>
          </a:xfrm>
          <a:noFill/>
        </p:spPr>
        <p:txBody>
          <a:bodyPr/>
          <a:lstStyle/>
          <a:p>
            <a:pPr eaLnBrk="1" hangingPunct="1"/>
            <a:r>
              <a:rPr lang="en-GB" dirty="0" smtClean="0"/>
              <a:t>While the responsibility for the emergency response and public protection remains at the national or regional level, the IAEA Secretariat and its staff will respond according to its role and operational arrangements.  </a:t>
            </a:r>
          </a:p>
          <a:p>
            <a:pPr eaLnBrk="1" hangingPunct="1"/>
            <a:r>
              <a:rPr lang="en-US" dirty="0" smtClean="0"/>
              <a:t>The </a:t>
            </a:r>
            <a:r>
              <a:rPr lang="en-US" dirty="0" err="1" smtClean="0"/>
              <a:t>IAEA’s</a:t>
            </a:r>
            <a:r>
              <a:rPr lang="en-US" dirty="0" smtClean="0"/>
              <a:t> emergency preparedness and response system is based on the </a:t>
            </a:r>
            <a:r>
              <a:rPr lang="en-US" dirty="0" err="1" smtClean="0"/>
              <a:t>IAEA’s</a:t>
            </a:r>
            <a:r>
              <a:rPr lang="en-US" dirty="0" smtClean="0"/>
              <a:t> emergency plan, that defines the objectives of the IAEA emergency response, the </a:t>
            </a:r>
            <a:r>
              <a:rPr lang="en-US" dirty="0" err="1" smtClean="0"/>
              <a:t>IAEA’s</a:t>
            </a:r>
            <a:r>
              <a:rPr lang="en-US" dirty="0" smtClean="0"/>
              <a:t> organizational structure in case of a response, the concept of operations for emergency response and also the responsibilities for maintaining the emergency preparedness system of the IAEA.</a:t>
            </a:r>
            <a:endParaRPr lang="en-GB" dirty="0" smtClean="0"/>
          </a:p>
          <a:p>
            <a:pPr eaLnBrk="1" hangingPunct="1"/>
            <a:endParaRPr lang="ru-RU" dirty="0" smtClean="0"/>
          </a:p>
        </p:txBody>
      </p:sp>
    </p:spTree>
    <p:extLst>
      <p:ext uri="{BB962C8B-B14F-4D97-AF65-F5344CB8AC3E}">
        <p14:creationId xmlns="" xmlns:p14="http://schemas.microsoft.com/office/powerpoint/2010/main" val="741783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17</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18</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19</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20</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21</a:t>
            </a:fld>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22</a:t>
            </a:fld>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p:spPr>
        <p:txBody>
          <a:bodyPr/>
          <a:lstStyle/>
          <a:p>
            <a:endParaRPr lang="sl-SI" altLang="en-US" smtClean="0"/>
          </a:p>
        </p:txBody>
      </p:sp>
      <p:sp>
        <p:nvSpPr>
          <p:cNvPr id="20484" name="Slide Number Placeholder 3"/>
          <p:cNvSpPr>
            <a:spLocks noGrp="1"/>
          </p:cNvSpPr>
          <p:nvPr>
            <p:ph type="sldNum" sz="quarter" idx="5"/>
          </p:nvPr>
        </p:nvSpPr>
        <p:spPr>
          <a:noFill/>
        </p:spPr>
        <p:txBody>
          <a:bodyPr vert="horz" lIns="94736" tIns="47368" rIns="94736" bIns="47368" rtlCol="0"/>
          <a:lstStyle>
            <a:lvl1pPr defTabSz="955819" eaLnBrk="0" hangingPunct="0">
              <a:defRPr sz="2500">
                <a:solidFill>
                  <a:schemeClr val="tx1"/>
                </a:solidFill>
                <a:latin typeface="Times New Roman" pitchFamily="18" charset="0"/>
              </a:defRPr>
            </a:lvl1pPr>
            <a:lvl2pPr marL="769919" indent="-296123" defTabSz="955819" eaLnBrk="0" hangingPunct="0">
              <a:defRPr sz="2500">
                <a:solidFill>
                  <a:schemeClr val="tx1"/>
                </a:solidFill>
                <a:latin typeface="Times New Roman" pitchFamily="18" charset="0"/>
              </a:defRPr>
            </a:lvl2pPr>
            <a:lvl3pPr marL="1184491" indent="-236898" defTabSz="955819" eaLnBrk="0" hangingPunct="0">
              <a:defRPr sz="2500">
                <a:solidFill>
                  <a:schemeClr val="tx1"/>
                </a:solidFill>
                <a:latin typeface="Times New Roman" pitchFamily="18" charset="0"/>
              </a:defRPr>
            </a:lvl3pPr>
            <a:lvl4pPr marL="1658287" indent="-236898" defTabSz="955819" eaLnBrk="0" hangingPunct="0">
              <a:defRPr sz="2500">
                <a:solidFill>
                  <a:schemeClr val="tx1"/>
                </a:solidFill>
                <a:latin typeface="Times New Roman" pitchFamily="18" charset="0"/>
              </a:defRPr>
            </a:lvl4pPr>
            <a:lvl5pPr marL="2132084" indent="-236898" defTabSz="955819" eaLnBrk="0" hangingPunct="0">
              <a:defRPr sz="2500">
                <a:solidFill>
                  <a:schemeClr val="tx1"/>
                </a:solidFill>
                <a:latin typeface="Times New Roman" pitchFamily="18" charset="0"/>
              </a:defRPr>
            </a:lvl5pPr>
            <a:lvl6pPr marL="2605880" indent="-236898" defTabSz="955819" eaLnBrk="0" fontAlgn="base" hangingPunct="0">
              <a:spcBef>
                <a:spcPct val="0"/>
              </a:spcBef>
              <a:spcAft>
                <a:spcPct val="0"/>
              </a:spcAft>
              <a:defRPr sz="2500">
                <a:solidFill>
                  <a:schemeClr val="tx1"/>
                </a:solidFill>
                <a:latin typeface="Times New Roman" pitchFamily="18" charset="0"/>
              </a:defRPr>
            </a:lvl6pPr>
            <a:lvl7pPr marL="3079676" indent="-236898" defTabSz="955819" eaLnBrk="0" fontAlgn="base" hangingPunct="0">
              <a:spcBef>
                <a:spcPct val="0"/>
              </a:spcBef>
              <a:spcAft>
                <a:spcPct val="0"/>
              </a:spcAft>
              <a:defRPr sz="2500">
                <a:solidFill>
                  <a:schemeClr val="tx1"/>
                </a:solidFill>
                <a:latin typeface="Times New Roman" pitchFamily="18" charset="0"/>
              </a:defRPr>
            </a:lvl7pPr>
            <a:lvl8pPr marL="3553473" indent="-236898" defTabSz="955819" eaLnBrk="0" fontAlgn="base" hangingPunct="0">
              <a:spcBef>
                <a:spcPct val="0"/>
              </a:spcBef>
              <a:spcAft>
                <a:spcPct val="0"/>
              </a:spcAft>
              <a:defRPr sz="2500">
                <a:solidFill>
                  <a:schemeClr val="tx1"/>
                </a:solidFill>
                <a:latin typeface="Times New Roman" pitchFamily="18" charset="0"/>
              </a:defRPr>
            </a:lvl8pPr>
            <a:lvl9pPr marL="4027269" indent="-236898" defTabSz="955819" eaLnBrk="0" fontAlgn="base" hangingPunct="0">
              <a:spcBef>
                <a:spcPct val="0"/>
              </a:spcBef>
              <a:spcAft>
                <a:spcPct val="0"/>
              </a:spcAft>
              <a:defRPr sz="2500">
                <a:solidFill>
                  <a:schemeClr val="tx1"/>
                </a:solidFill>
                <a:latin typeface="Times New Roman" pitchFamily="18" charset="0"/>
              </a:defRPr>
            </a:lvl9pPr>
          </a:lstStyle>
          <a:p>
            <a:pPr defTabSz="914400" eaLnBrk="1" hangingPunct="1"/>
            <a:fld id="{DBD306B3-7FEA-4819-8012-1B8118E718BE}" type="slidenum">
              <a:rPr lang="en-GB" altLang="en-US" sz="1200" smtClean="0">
                <a:latin typeface="+mn-lt"/>
              </a:rPr>
              <a:pPr defTabSz="914400" eaLnBrk="1" hangingPunct="1"/>
              <a:t>23</a:t>
            </a:fld>
            <a:endParaRPr lang="en-GB" altLang="en-US" sz="1200" dirty="0" smtClean="0">
              <a:latin typeface="+mn-lt"/>
            </a:endParaRPr>
          </a:p>
        </p:txBody>
      </p:sp>
    </p:spTree>
    <p:extLst>
      <p:ext uri="{BB962C8B-B14F-4D97-AF65-F5344CB8AC3E}">
        <p14:creationId xmlns="" xmlns:p14="http://schemas.microsoft.com/office/powerpoint/2010/main" val="29263136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24</a:t>
            </a:fld>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the Lecturer: the </a:t>
            </a:r>
            <a:r>
              <a:rPr lang="en-US" b="1" dirty="0" smtClean="0"/>
              <a:t>on-call </a:t>
            </a:r>
            <a:r>
              <a:rPr lang="en-US" dirty="0" smtClean="0"/>
              <a:t>group is part</a:t>
            </a:r>
            <a:r>
              <a:rPr lang="en-US" baseline="0" dirty="0" smtClean="0"/>
              <a:t> of the </a:t>
            </a:r>
            <a:r>
              <a:rPr lang="en-US" b="1" baseline="0" dirty="0" smtClean="0"/>
              <a:t>on-duty </a:t>
            </a:r>
            <a:r>
              <a:rPr lang="en-US" baseline="0" dirty="0" smtClean="0"/>
              <a:t>group. At any time, the </a:t>
            </a:r>
            <a:r>
              <a:rPr lang="en-US" b="1" baseline="0" dirty="0" smtClean="0"/>
              <a:t>on-call </a:t>
            </a:r>
            <a:r>
              <a:rPr lang="en-US" baseline="0" dirty="0" smtClean="0"/>
              <a:t>group consists of 7 experts who are in charge to carry mobile emergency phones so that they can be reached 24/7. The seven positions of the on-call group are: </a:t>
            </a:r>
            <a:r>
              <a:rPr lang="en-US" baseline="0" dirty="0" err="1" smtClean="0"/>
              <a:t>i</a:t>
            </a:r>
            <a:r>
              <a:rPr lang="en-US" baseline="0" dirty="0" smtClean="0"/>
              <a:t>) emergency response manager (ERM); ii) logistic support officer; iii) radiation safety officer; iv) nuclear safety officer; v) nuclear security officer; vi) public information officer; and vii) external events officer. </a:t>
            </a:r>
          </a:p>
          <a:p>
            <a:r>
              <a:rPr lang="en-US" baseline="0" dirty="0" smtClean="0"/>
              <a:t>The on-call officers are the first ones to be notified (starting with the ERM) and activated in case of an incident/emergency. Ten to twelve experts are qualified and continuously trained for each of these positions, so that they can carry on the on-call service and initiate the response, by rotation, 24/7.  In total, about 80 – 90 experts compose the on-call group. </a:t>
            </a:r>
          </a:p>
          <a:p>
            <a:endParaRPr lang="en-US" baseline="0" dirty="0" smtClean="0"/>
          </a:p>
          <a:p>
            <a:r>
              <a:rPr lang="en-US" baseline="0" dirty="0" smtClean="0"/>
              <a:t>In addition to these, there are experts within the IAEA who are </a:t>
            </a:r>
            <a:r>
              <a:rPr lang="en-US" b="1" baseline="0" dirty="0" smtClean="0"/>
              <a:t>on-duty</a:t>
            </a:r>
            <a:r>
              <a:rPr lang="en-US" baseline="0" dirty="0" smtClean="0"/>
              <a:t> officers: they are qualified and continuously trained for the different positions during the response to an emergency, but they do not carry mobile emergency phones. They are always activated in a full response mode, and few of them may be activated, depending on the specific of the event, in the basic response mode. </a:t>
            </a:r>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25</a:t>
            </a:fld>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26</a:t>
            </a:fld>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27</a:t>
            </a:fld>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28</a:t>
            </a:fld>
            <a:endParaRPr lang="en-GB"/>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2"/>
          <p:cNvSpPr>
            <a:spLocks noGrp="1" noRot="1" noChangeAspect="1" noChangeArrowheads="1" noTextEdit="1"/>
          </p:cNvSpPr>
          <p:nvPr>
            <p:ph type="sldImg"/>
          </p:nvPr>
        </p:nvSpPr>
        <p:spPr>
          <a:xfrm>
            <a:off x="781050" y="769938"/>
            <a:ext cx="5538788" cy="3835400"/>
          </a:xfrm>
          <a:ln/>
        </p:spPr>
      </p:sp>
      <p:sp>
        <p:nvSpPr>
          <p:cNvPr id="107524" name="Rectangle 3"/>
          <p:cNvSpPr>
            <a:spLocks noGrp="1" noChangeArrowheads="1"/>
          </p:cNvSpPr>
          <p:nvPr>
            <p:ph type="body" idx="1"/>
          </p:nvPr>
        </p:nvSpPr>
        <p:spPr>
          <a:xfrm>
            <a:off x="708273" y="4863082"/>
            <a:ext cx="5682758" cy="4605576"/>
          </a:xfrm>
          <a:noFill/>
        </p:spPr>
        <p:txBody>
          <a:bodyPr/>
          <a:lstStyle/>
          <a:p>
            <a:r>
              <a:rPr lang="en-GB" sz="1300" dirty="0" smtClean="0"/>
              <a:t>The IAEA safety standards provide a system of Safety Fundamentals, Safety Requirements and Safety Guides for ensuring safety. They reflect an international consensus on what constitutes a high level of safety for protecting people and the environment from harmful effects of ionizing radiation. </a:t>
            </a:r>
          </a:p>
          <a:p>
            <a:endParaRPr lang="en-US" sz="1400" dirty="0" smtClean="0"/>
          </a:p>
          <a:p>
            <a:r>
              <a:rPr lang="en-US" sz="1400" dirty="0" smtClean="0"/>
              <a:t>IAEA safety standards are applied by regulatory bodies and operators around the world to enhance safety in nuclear power generation and in nuclear applications in medicine, industry, agriculture and research and provide consistent and reliable means of ensuring the effective fulfillment of obligations under the international conventions.</a:t>
            </a:r>
          </a:p>
          <a:p>
            <a:endParaRPr lang="en-US" sz="1400" dirty="0" smtClean="0"/>
          </a:p>
          <a:p>
            <a:r>
              <a:rPr lang="en-GB" sz="1300" dirty="0" smtClean="0"/>
              <a:t>The Lecturer should highlight</a:t>
            </a:r>
            <a:r>
              <a:rPr lang="en-GB" sz="1300" baseline="0" dirty="0" smtClean="0"/>
              <a:t> the fact that a</a:t>
            </a:r>
            <a:r>
              <a:rPr lang="en-GB" sz="1300" dirty="0" smtClean="0"/>
              <a:t> special presentation on IAEA safety standards for emergency preparedness and response is going to be delivered to the participants. </a:t>
            </a:r>
          </a:p>
          <a:p>
            <a:pPr eaLnBrk="1" hangingPunct="1"/>
            <a:endParaRPr lang="en-US" dirty="0" smtClean="0"/>
          </a:p>
        </p:txBody>
      </p:sp>
      <p:sp>
        <p:nvSpPr>
          <p:cNvPr id="5" name="Slide Number Placeholder 4"/>
          <p:cNvSpPr>
            <a:spLocks noGrp="1"/>
          </p:cNvSpPr>
          <p:nvPr>
            <p:ph type="sldNum" sz="quarter" idx="10"/>
          </p:nvPr>
        </p:nvSpPr>
        <p:spPr/>
        <p:txBody>
          <a:bodyPr/>
          <a:lstStyle/>
          <a:p>
            <a:fld id="{3B28A2A0-8BC1-4F27-9981-C54A560C3610}"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30</a:t>
            </a:fld>
            <a:endParaRPr lang="en-GB"/>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lvl1pPr eaLnBrk="0" hangingPunct="0">
              <a:defRPr sz="2600">
                <a:solidFill>
                  <a:schemeClr val="tx1"/>
                </a:solidFill>
                <a:latin typeface="Times New Roman" pitchFamily="18" charset="0"/>
              </a:defRPr>
            </a:lvl1pPr>
            <a:lvl2pPr marL="804763" indent="-309524" eaLnBrk="0" hangingPunct="0">
              <a:defRPr sz="2600">
                <a:solidFill>
                  <a:schemeClr val="tx1"/>
                </a:solidFill>
                <a:latin typeface="Times New Roman" pitchFamily="18" charset="0"/>
              </a:defRPr>
            </a:lvl2pPr>
            <a:lvl3pPr marL="1238098" indent="-247620" eaLnBrk="0" hangingPunct="0">
              <a:defRPr sz="2600">
                <a:solidFill>
                  <a:schemeClr val="tx1"/>
                </a:solidFill>
                <a:latin typeface="Times New Roman" pitchFamily="18" charset="0"/>
              </a:defRPr>
            </a:lvl3pPr>
            <a:lvl4pPr marL="1733337" indent="-247620" eaLnBrk="0" hangingPunct="0">
              <a:defRPr sz="2600">
                <a:solidFill>
                  <a:schemeClr val="tx1"/>
                </a:solidFill>
                <a:latin typeface="Times New Roman" pitchFamily="18" charset="0"/>
              </a:defRPr>
            </a:lvl4pPr>
            <a:lvl5pPr marL="2228576" indent="-247620" eaLnBrk="0" hangingPunct="0">
              <a:defRPr sz="2600">
                <a:solidFill>
                  <a:schemeClr val="tx1"/>
                </a:solidFill>
                <a:latin typeface="Times New Roman" pitchFamily="18" charset="0"/>
              </a:defRPr>
            </a:lvl5pPr>
            <a:lvl6pPr marL="2723815" indent="-247620" eaLnBrk="0" fontAlgn="base" hangingPunct="0">
              <a:spcBef>
                <a:spcPct val="0"/>
              </a:spcBef>
              <a:spcAft>
                <a:spcPct val="0"/>
              </a:spcAft>
              <a:defRPr sz="2600">
                <a:solidFill>
                  <a:schemeClr val="tx1"/>
                </a:solidFill>
                <a:latin typeface="Times New Roman" pitchFamily="18" charset="0"/>
              </a:defRPr>
            </a:lvl6pPr>
            <a:lvl7pPr marL="3219054" indent="-247620" eaLnBrk="0" fontAlgn="base" hangingPunct="0">
              <a:spcBef>
                <a:spcPct val="0"/>
              </a:spcBef>
              <a:spcAft>
                <a:spcPct val="0"/>
              </a:spcAft>
              <a:defRPr sz="2600">
                <a:solidFill>
                  <a:schemeClr val="tx1"/>
                </a:solidFill>
                <a:latin typeface="Times New Roman" pitchFamily="18" charset="0"/>
              </a:defRPr>
            </a:lvl7pPr>
            <a:lvl8pPr marL="3714293" indent="-247620" eaLnBrk="0" fontAlgn="base" hangingPunct="0">
              <a:spcBef>
                <a:spcPct val="0"/>
              </a:spcBef>
              <a:spcAft>
                <a:spcPct val="0"/>
              </a:spcAft>
              <a:defRPr sz="2600">
                <a:solidFill>
                  <a:schemeClr val="tx1"/>
                </a:solidFill>
                <a:latin typeface="Times New Roman" pitchFamily="18" charset="0"/>
              </a:defRPr>
            </a:lvl8pPr>
            <a:lvl9pPr marL="4209532" indent="-247620" eaLnBrk="0" fontAlgn="base" hangingPunct="0">
              <a:spcBef>
                <a:spcPct val="0"/>
              </a:spcBef>
              <a:spcAft>
                <a:spcPct val="0"/>
              </a:spcAft>
              <a:defRPr sz="2600">
                <a:solidFill>
                  <a:schemeClr val="tx1"/>
                </a:solidFill>
                <a:latin typeface="Times New Roman" pitchFamily="18" charset="0"/>
              </a:defRPr>
            </a:lvl9pPr>
          </a:lstStyle>
          <a:p>
            <a:pPr eaLnBrk="1" hangingPunct="1"/>
            <a:fld id="{323C8819-D11A-4E95-A20B-088DE3C3EAB0}" type="slidenum">
              <a:rPr lang="en-GB" sz="1300"/>
              <a:pPr eaLnBrk="1" hangingPunct="1"/>
              <a:t>31</a:t>
            </a:fld>
            <a:endParaRPr lang="en-GB" sz="1300" dirty="0"/>
          </a:p>
        </p:txBody>
      </p:sp>
      <p:sp>
        <p:nvSpPr>
          <p:cNvPr id="107523" name="Rectangle 2"/>
          <p:cNvSpPr>
            <a:spLocks noGrp="1" noRot="1" noChangeAspect="1" noChangeArrowheads="1" noTextEdit="1"/>
          </p:cNvSpPr>
          <p:nvPr>
            <p:ph type="sldImg"/>
          </p:nvPr>
        </p:nvSpPr>
        <p:spPr>
          <a:xfrm>
            <a:off x="781050" y="769938"/>
            <a:ext cx="5538788" cy="3835400"/>
          </a:xfrm>
          <a:ln/>
        </p:spPr>
      </p:sp>
      <p:sp>
        <p:nvSpPr>
          <p:cNvPr id="107524" name="Rectangle 3"/>
          <p:cNvSpPr>
            <a:spLocks noGrp="1" noChangeArrowheads="1"/>
          </p:cNvSpPr>
          <p:nvPr>
            <p:ph type="body" idx="1"/>
          </p:nvPr>
        </p:nvSpPr>
        <p:spPr>
          <a:xfrm>
            <a:off x="708273" y="4863082"/>
            <a:ext cx="5682758" cy="4605576"/>
          </a:xfrm>
          <a:noFill/>
        </p:spPr>
        <p:txBody>
          <a:bodyPr/>
          <a:lstStyle/>
          <a:p>
            <a:r>
              <a:rPr lang="en-GB" sz="1300" dirty="0" smtClean="0"/>
              <a:t>As the primary publication in the IAEA Safety Standards Series, </a:t>
            </a:r>
            <a:r>
              <a:rPr lang="en-GB" sz="1300" b="1" dirty="0" smtClean="0"/>
              <a:t>Fundamental Safety Principles</a:t>
            </a:r>
            <a:r>
              <a:rPr lang="en-GB" sz="1300" dirty="0" smtClean="0"/>
              <a:t> establishes the fundamental safety objective and principles of protection and safety. The Fundamental Safety Principles are drafted in language that is understandable to the non-specialist reader. They convey the basis and rationale for the safety standards for those persons at senior levels in government and regulatory bodies.</a:t>
            </a:r>
          </a:p>
          <a:p>
            <a:r>
              <a:rPr lang="en-GB" sz="1300" b="1" dirty="0" smtClean="0"/>
              <a:t>Safety Requirements</a:t>
            </a:r>
            <a:r>
              <a:rPr lang="en-GB" sz="1300" dirty="0" smtClean="0"/>
              <a:t> publications establish the requirements that must be met to ensure the protection of people and the environment, both now and in the future. The requirements are governed by the objective and principles of the Safety Fundamentals. The format and style of the requirements facilitate their use by Member States for the establishment, in a harmonized manner, of their national regulatory framework. </a:t>
            </a:r>
          </a:p>
          <a:p>
            <a:r>
              <a:rPr lang="en-GB" sz="1300" b="1" dirty="0" smtClean="0"/>
              <a:t>Safety Guides</a:t>
            </a:r>
            <a:r>
              <a:rPr lang="en-GB" sz="1300" dirty="0" smtClean="0"/>
              <a:t> provide recommendations and guidance on how to comply with the safety requirements, indicating an international consensus on the measures recommended. The Safety Guides present international good practices, and increasingly they reflect best practices, to help users striving to achieve high levels of safety.</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mk-MK" altLang="en-US" sz="1200" dirty="0" smtClean="0"/>
              <a:t>Establishes </a:t>
            </a:r>
            <a:r>
              <a:rPr lang="en-GB" altLang="en-US" sz="1200" dirty="0" smtClean="0"/>
              <a:t>the fundamental safety objective, safety principles and concepts that provide the bases for the IAEA’s safety standards and its safety related programme</a:t>
            </a:r>
            <a:endParaRPr lang="mk-MK" altLang="en-US" sz="1200" dirty="0" smtClean="0"/>
          </a:p>
          <a:p>
            <a:r>
              <a:rPr lang="mk-MK" altLang="en-US" sz="1200" dirty="0" smtClean="0"/>
              <a:t>Published in </a:t>
            </a:r>
            <a:r>
              <a:rPr lang="en-GB" altLang="en-US" sz="1200" dirty="0" smtClean="0"/>
              <a:t>2006</a:t>
            </a:r>
          </a:p>
          <a:p>
            <a:r>
              <a:rPr lang="mk-MK" altLang="en-US" sz="1200" dirty="0" smtClean="0"/>
              <a:t>Co</a:t>
            </a:r>
            <a:r>
              <a:rPr lang="en-GB" altLang="en-US" sz="1200" dirty="0" smtClean="0"/>
              <a:t>-</a:t>
            </a:r>
            <a:r>
              <a:rPr lang="mk-MK" altLang="en-US" sz="1200" dirty="0" smtClean="0"/>
              <a:t>sponsored by Euratom, FAO, IAEA, ILO, IMO, OECD/NEA, PAHO, UNEP and WHO</a:t>
            </a:r>
            <a:endParaRPr lang="en-GB" altLang="en-US" sz="1200" dirty="0" smtClean="0"/>
          </a:p>
          <a:p>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32</a:t>
            </a:fld>
            <a:endParaRPr lang="en-GB"/>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779463" y="768350"/>
            <a:ext cx="5540375" cy="3836988"/>
          </a:xfrm>
          <a:ln/>
        </p:spPr>
      </p:sp>
      <p:sp>
        <p:nvSpPr>
          <p:cNvPr id="37891" name="Notes Placeholder 2"/>
          <p:cNvSpPr>
            <a:spLocks noGrp="1"/>
          </p:cNvSpPr>
          <p:nvPr>
            <p:ph type="body" idx="1"/>
          </p:nvPr>
        </p:nvSpPr>
        <p:spPr>
          <a:noFill/>
        </p:spPr>
        <p:txBody>
          <a:bodyPr/>
          <a:lstStyle/>
          <a:p>
            <a:r>
              <a:rPr lang="en-US" altLang="en-US" dirty="0" smtClean="0"/>
              <a:t>GSR Part 1</a:t>
            </a:r>
            <a:br>
              <a:rPr lang="en-US" altLang="en-US" dirty="0" smtClean="0"/>
            </a:br>
            <a:r>
              <a:rPr lang="en-US" altLang="en-US" dirty="0" smtClean="0"/>
              <a:t>Requirements for the Government (Req. 8): </a:t>
            </a:r>
          </a:p>
          <a:p>
            <a:pPr>
              <a:buFontTx/>
              <a:buChar char="-"/>
            </a:pPr>
            <a:r>
              <a:rPr lang="en-US" altLang="en-US" dirty="0" smtClean="0"/>
              <a:t>To make each authorized party responsible for preparing an emergency response plan and for making arrangements for EPR</a:t>
            </a:r>
          </a:p>
          <a:p>
            <a:pPr>
              <a:buFontTx/>
              <a:buChar char="-"/>
            </a:pPr>
            <a:r>
              <a:rPr lang="en-US" altLang="en-US" dirty="0" smtClean="0"/>
              <a:t>To establish a nationwide system, including EPR arrangements to protect the public in a radiation emergency</a:t>
            </a:r>
          </a:p>
          <a:p>
            <a:pPr>
              <a:buFontTx/>
              <a:buChar char="-"/>
            </a:pPr>
            <a:r>
              <a:rPr lang="en-US" altLang="en-US" dirty="0" smtClean="0"/>
              <a:t>To designate competent authorities with responsibilities and allocated resources to establish EPR arrangements for coping with consequences of a radiation emergency</a:t>
            </a:r>
          </a:p>
          <a:p>
            <a:pPr>
              <a:buFontTx/>
              <a:buChar char="-"/>
            </a:pPr>
            <a:r>
              <a:rPr lang="en-US" altLang="en-US" dirty="0" smtClean="0"/>
              <a:t>To assign clear responsibilities for decision making in an emergency</a:t>
            </a:r>
          </a:p>
          <a:p>
            <a:pPr>
              <a:buFontTx/>
              <a:buChar char="-"/>
            </a:pPr>
            <a:r>
              <a:rPr lang="en-US" altLang="en-US" dirty="0" smtClean="0"/>
              <a:t>Regulatory Body to be prepared for a timely emergency response</a:t>
            </a:r>
          </a:p>
          <a:p>
            <a:pPr>
              <a:buFontTx/>
              <a:buChar char="-"/>
            </a:pPr>
            <a:r>
              <a:rPr lang="en-US" altLang="en-US" dirty="0" smtClean="0"/>
              <a:t>Regulatory Body shall advise Government and competent authorities and shall provide expert services (e.g. services for radiation monitoring and risk assessment for actual and expected future radiation risks) in accordance with the responsibilities assigned to it</a:t>
            </a:r>
          </a:p>
          <a:p>
            <a:pPr>
              <a:buFontTx/>
              <a:buChar char="-"/>
            </a:pPr>
            <a:endParaRPr lang="en-US" altLang="en-US" dirty="0" smtClean="0"/>
          </a:p>
          <a:p>
            <a:pPr>
              <a:buFontTx/>
              <a:buChar char="-"/>
            </a:pPr>
            <a:endParaRPr lang="en-US" altLang="en-US" dirty="0" smtClean="0"/>
          </a:p>
          <a:p>
            <a:pPr lvl="1">
              <a:buFontTx/>
              <a:buChar char="-"/>
            </a:pPr>
            <a:endParaRPr lang="en-US" altLang="en-US" dirty="0" smtClean="0"/>
          </a:p>
          <a:p>
            <a:endParaRPr lang="en-US" altLang="en-US" dirty="0" smtClean="0"/>
          </a:p>
        </p:txBody>
      </p:sp>
      <p:sp>
        <p:nvSpPr>
          <p:cNvPr id="37893" name="Slide Number Placeholder 5"/>
          <p:cNvSpPr>
            <a:spLocks noGrp="1"/>
          </p:cNvSpPr>
          <p:nvPr>
            <p:ph type="sldNum" sz="quarter" idx="5"/>
          </p:nvPr>
        </p:nvSpPr>
        <p:spPr>
          <a:noFill/>
          <a:ln>
            <a:miter lim="800000"/>
            <a:headEnd/>
            <a:tailEnd/>
          </a:ln>
        </p:spPr>
        <p:txBody>
          <a:bodyPr/>
          <a:lstStyle/>
          <a:p>
            <a:fld id="{5EB9F159-5412-4C1A-876E-69236CC86946}" type="slidenum">
              <a:rPr lang="en-GB" altLang="en-US" smtClean="0"/>
              <a:pPr/>
              <a:t>33</a:t>
            </a:fld>
            <a:endParaRPr lang="en-GB"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GSR Part 3 – Chapter 4:</a:t>
            </a:r>
          </a:p>
          <a:p>
            <a:endParaRPr lang="en-US" dirty="0" smtClean="0"/>
          </a:p>
          <a:p>
            <a:pPr>
              <a:buFont typeface="Arial" pitchFamily="34" charset="0"/>
              <a:buChar char="›"/>
            </a:pPr>
            <a:r>
              <a:rPr lang="en-US" altLang="en-US" dirty="0" smtClean="0"/>
              <a:t>Generic Requirements</a:t>
            </a:r>
          </a:p>
          <a:p>
            <a:pPr lvl="1">
              <a:buFont typeface="Arial" pitchFamily="34" charset="0"/>
              <a:buChar char="–"/>
            </a:pPr>
            <a:r>
              <a:rPr lang="en-US" altLang="en-US" dirty="0" smtClean="0"/>
              <a:t>Requirement 43: Emergency management system</a:t>
            </a:r>
          </a:p>
          <a:p>
            <a:pPr lvl="1">
              <a:buFontTx/>
              <a:buNone/>
            </a:pPr>
            <a:r>
              <a:rPr lang="en-US" altLang="en-US" dirty="0" smtClean="0"/>
              <a:t>	“The </a:t>
            </a:r>
            <a:r>
              <a:rPr lang="en-US" altLang="en-US" b="1" dirty="0" smtClean="0">
                <a:solidFill>
                  <a:srgbClr val="C00000"/>
                </a:solidFill>
              </a:rPr>
              <a:t>GOVERNMENT SHALL</a:t>
            </a:r>
            <a:r>
              <a:rPr lang="en-US" altLang="en-US" dirty="0" smtClean="0">
                <a:solidFill>
                  <a:srgbClr val="C00000"/>
                </a:solidFill>
              </a:rPr>
              <a:t> </a:t>
            </a:r>
            <a:r>
              <a:rPr lang="en-US" altLang="en-US" dirty="0" smtClean="0"/>
              <a:t>ensure that an integrated and coordinated emergency management system is established and maintained.”</a:t>
            </a:r>
          </a:p>
          <a:p>
            <a:pPr>
              <a:buFont typeface="Arial" pitchFamily="34" charset="0"/>
              <a:buChar char="›"/>
            </a:pPr>
            <a:r>
              <a:rPr lang="en-US" altLang="en-US" dirty="0" smtClean="0"/>
              <a:t>Public Exposure</a:t>
            </a:r>
          </a:p>
          <a:p>
            <a:pPr lvl="1">
              <a:buFont typeface="Arial" pitchFamily="34" charset="0"/>
              <a:buChar char="–"/>
            </a:pPr>
            <a:r>
              <a:rPr lang="en-US" altLang="en-US" dirty="0" smtClean="0"/>
              <a:t>Requirement 44: Preparedness and response to an emergency</a:t>
            </a:r>
          </a:p>
          <a:p>
            <a:pPr lvl="1">
              <a:buFontTx/>
              <a:buNone/>
            </a:pPr>
            <a:r>
              <a:rPr lang="en-US" altLang="en-US" dirty="0" smtClean="0"/>
              <a:t>	“The </a:t>
            </a:r>
            <a:r>
              <a:rPr lang="en-US" altLang="en-US" b="1" dirty="0" smtClean="0">
                <a:solidFill>
                  <a:srgbClr val="C00000"/>
                </a:solidFill>
              </a:rPr>
              <a:t>GOVERNMENT SHALL </a:t>
            </a:r>
            <a:r>
              <a:rPr lang="en-US" altLang="en-US" dirty="0" smtClean="0"/>
              <a:t>ensure that protection strategies are developed, justified and optimized at the planning stage, and that emergency response is undertaken through their timely implementation.</a:t>
            </a:r>
          </a:p>
          <a:p>
            <a:pPr>
              <a:buFont typeface="Arial" pitchFamily="34" charset="0"/>
              <a:buChar char="›"/>
              <a:defRPr/>
            </a:pPr>
            <a:r>
              <a:rPr lang="en-US" dirty="0" smtClean="0"/>
              <a:t>Exposure of Emergency Workers</a:t>
            </a:r>
          </a:p>
          <a:p>
            <a:pPr lvl="1">
              <a:buFont typeface="Arial" pitchFamily="34" charset="0"/>
              <a:buChar char="–"/>
              <a:defRPr/>
            </a:pPr>
            <a:r>
              <a:rPr lang="en-US" dirty="0" smtClean="0"/>
              <a:t>Requirement 45: Arrangements for controlling the exposure of emergency workers</a:t>
            </a:r>
          </a:p>
          <a:p>
            <a:pPr lvl="1">
              <a:buFontTx/>
              <a:buNone/>
              <a:defRPr/>
            </a:pPr>
            <a:r>
              <a:rPr lang="en-US" dirty="0" smtClean="0"/>
              <a:t>	“The </a:t>
            </a:r>
            <a:r>
              <a:rPr lang="en-US" b="1" dirty="0" smtClean="0">
                <a:solidFill>
                  <a:srgbClr val="C00000"/>
                </a:solidFill>
              </a:rPr>
              <a:t>GOVERNMENT SHALL</a:t>
            </a:r>
            <a:r>
              <a:rPr lang="en-US" dirty="0" smtClean="0">
                <a:solidFill>
                  <a:srgbClr val="C00000"/>
                </a:solidFill>
              </a:rPr>
              <a:t> </a:t>
            </a:r>
            <a:r>
              <a:rPr lang="en-US" dirty="0" smtClean="0"/>
              <a:t>establish a </a:t>
            </a:r>
            <a:r>
              <a:rPr lang="en-US" dirty="0" err="1" smtClean="0"/>
              <a:t>programme</a:t>
            </a:r>
            <a:r>
              <a:rPr lang="en-US" dirty="0" smtClean="0"/>
              <a:t> for managing, controlling and recording the doses received in an emergency by emergency workers.”</a:t>
            </a:r>
          </a:p>
          <a:p>
            <a:pPr>
              <a:buFont typeface="Arial" pitchFamily="34" charset="0"/>
              <a:buChar char="›"/>
              <a:defRPr/>
            </a:pPr>
            <a:r>
              <a:rPr lang="en-US" dirty="0" smtClean="0"/>
              <a:t>Transition from an Emergency Exposure Situation to an Existing Exposure Situation</a:t>
            </a:r>
          </a:p>
          <a:p>
            <a:pPr lvl="1">
              <a:buFont typeface="Arial" pitchFamily="34" charset="0"/>
              <a:buChar char="–"/>
              <a:defRPr/>
            </a:pPr>
            <a:r>
              <a:rPr lang="en-US" dirty="0" smtClean="0"/>
              <a:t>Requirement 46: Arrangements for the transition from an emergency exposure situation to an existing exposure situation</a:t>
            </a:r>
          </a:p>
          <a:p>
            <a:pPr lvl="1">
              <a:buFontTx/>
              <a:buNone/>
              <a:defRPr/>
            </a:pPr>
            <a:r>
              <a:rPr lang="en-US" dirty="0" smtClean="0"/>
              <a:t>	“The </a:t>
            </a:r>
            <a:r>
              <a:rPr lang="en-US" b="1" dirty="0" smtClean="0">
                <a:solidFill>
                  <a:srgbClr val="C00000"/>
                </a:solidFill>
              </a:rPr>
              <a:t>GOVERNMENT SHALL</a:t>
            </a:r>
            <a:r>
              <a:rPr lang="en-US" dirty="0" smtClean="0"/>
              <a:t> ensure that arrangements are in place and are implemented as appropriate for the transition from an emergency exposure situation to an existing exposure situation.”</a:t>
            </a:r>
          </a:p>
          <a:p>
            <a:pPr lvl="1">
              <a:buFontTx/>
              <a:buNone/>
            </a:pPr>
            <a:endParaRPr lang="en-US" altLang="en-US" dirty="0" smtClean="0"/>
          </a:p>
          <a:p>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34</a:t>
            </a:fld>
            <a:endParaRPr lang="en-GB"/>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3079"/>
          <p:cNvSpPr>
            <a:spLocks noGrp="1" noChangeArrowheads="1"/>
          </p:cNvSpPr>
          <p:nvPr>
            <p:ph type="sldNum" sz="quarter" idx="5"/>
          </p:nvPr>
        </p:nvSpPr>
        <p:spPr>
          <a:noFill/>
        </p:spPr>
        <p:txBody>
          <a:bodyPr/>
          <a:lstStyle>
            <a:lvl1pPr eaLnBrk="0" hangingPunct="0">
              <a:defRPr sz="2600">
                <a:solidFill>
                  <a:schemeClr val="tx1"/>
                </a:solidFill>
                <a:latin typeface="Times New Roman" pitchFamily="18" charset="0"/>
              </a:defRPr>
            </a:lvl1pPr>
            <a:lvl2pPr marL="804763" indent="-309524" eaLnBrk="0" hangingPunct="0">
              <a:defRPr sz="2600">
                <a:solidFill>
                  <a:schemeClr val="tx1"/>
                </a:solidFill>
                <a:latin typeface="Times New Roman" pitchFamily="18" charset="0"/>
              </a:defRPr>
            </a:lvl2pPr>
            <a:lvl3pPr marL="1238098" indent="-247620" eaLnBrk="0" hangingPunct="0">
              <a:defRPr sz="2600">
                <a:solidFill>
                  <a:schemeClr val="tx1"/>
                </a:solidFill>
                <a:latin typeface="Times New Roman" pitchFamily="18" charset="0"/>
              </a:defRPr>
            </a:lvl3pPr>
            <a:lvl4pPr marL="1733337" indent="-247620" eaLnBrk="0" hangingPunct="0">
              <a:defRPr sz="2600">
                <a:solidFill>
                  <a:schemeClr val="tx1"/>
                </a:solidFill>
                <a:latin typeface="Times New Roman" pitchFamily="18" charset="0"/>
              </a:defRPr>
            </a:lvl4pPr>
            <a:lvl5pPr marL="2228576" indent="-247620" eaLnBrk="0" hangingPunct="0">
              <a:defRPr sz="2600">
                <a:solidFill>
                  <a:schemeClr val="tx1"/>
                </a:solidFill>
                <a:latin typeface="Times New Roman" pitchFamily="18" charset="0"/>
              </a:defRPr>
            </a:lvl5pPr>
            <a:lvl6pPr marL="2723815" indent="-247620" eaLnBrk="0" fontAlgn="base" hangingPunct="0">
              <a:spcBef>
                <a:spcPct val="0"/>
              </a:spcBef>
              <a:spcAft>
                <a:spcPct val="0"/>
              </a:spcAft>
              <a:defRPr sz="2600">
                <a:solidFill>
                  <a:schemeClr val="tx1"/>
                </a:solidFill>
                <a:latin typeface="Times New Roman" pitchFamily="18" charset="0"/>
              </a:defRPr>
            </a:lvl6pPr>
            <a:lvl7pPr marL="3219054" indent="-247620" eaLnBrk="0" fontAlgn="base" hangingPunct="0">
              <a:spcBef>
                <a:spcPct val="0"/>
              </a:spcBef>
              <a:spcAft>
                <a:spcPct val="0"/>
              </a:spcAft>
              <a:defRPr sz="2600">
                <a:solidFill>
                  <a:schemeClr val="tx1"/>
                </a:solidFill>
                <a:latin typeface="Times New Roman" pitchFamily="18" charset="0"/>
              </a:defRPr>
            </a:lvl7pPr>
            <a:lvl8pPr marL="3714293" indent="-247620" eaLnBrk="0" fontAlgn="base" hangingPunct="0">
              <a:spcBef>
                <a:spcPct val="0"/>
              </a:spcBef>
              <a:spcAft>
                <a:spcPct val="0"/>
              </a:spcAft>
              <a:defRPr sz="2600">
                <a:solidFill>
                  <a:schemeClr val="tx1"/>
                </a:solidFill>
                <a:latin typeface="Times New Roman" pitchFamily="18" charset="0"/>
              </a:defRPr>
            </a:lvl8pPr>
            <a:lvl9pPr marL="4209532" indent="-247620" eaLnBrk="0" fontAlgn="base" hangingPunct="0">
              <a:spcBef>
                <a:spcPct val="0"/>
              </a:spcBef>
              <a:spcAft>
                <a:spcPct val="0"/>
              </a:spcAft>
              <a:defRPr sz="2600">
                <a:solidFill>
                  <a:schemeClr val="tx1"/>
                </a:solidFill>
                <a:latin typeface="Times New Roman" pitchFamily="18" charset="0"/>
              </a:defRPr>
            </a:lvl9pPr>
          </a:lstStyle>
          <a:p>
            <a:fld id="{6C849507-23FB-430C-B97E-792A4D3A02BF}" type="slidenum">
              <a:rPr lang="en-GB" altLang="en-US" sz="1300" smtClean="0"/>
              <a:pPr/>
              <a:t>35</a:t>
            </a:fld>
            <a:endParaRPr lang="en-GB" altLang="en-US" sz="1300" dirty="0" smtClean="0"/>
          </a:p>
        </p:txBody>
      </p:sp>
      <p:sp>
        <p:nvSpPr>
          <p:cNvPr id="46085" name="Rectangle 4"/>
          <p:cNvSpPr>
            <a:spLocks noGrp="1" noRot="1" noChangeAspect="1" noChangeArrowheads="1" noTextEdit="1"/>
          </p:cNvSpPr>
          <p:nvPr>
            <p:ph type="sldImg"/>
          </p:nvPr>
        </p:nvSpPr>
        <p:spPr>
          <a:xfrm>
            <a:off x="779463" y="768350"/>
            <a:ext cx="5540375" cy="3836988"/>
          </a:xfrm>
          <a:ln/>
        </p:spPr>
      </p:sp>
      <p:sp>
        <p:nvSpPr>
          <p:cNvPr id="46086" name="Rectangle 5"/>
          <p:cNvSpPr>
            <a:spLocks noGrp="1" noChangeArrowheads="1"/>
          </p:cNvSpPr>
          <p:nvPr>
            <p:ph type="body" idx="1"/>
          </p:nvPr>
        </p:nvSpPr>
        <p:spPr>
          <a:noFill/>
        </p:spPr>
        <p:txBody>
          <a:bodyPr/>
          <a:lstStyle/>
          <a:p>
            <a:r>
              <a:rPr lang="en-US" altLang="en-US" dirty="0" smtClean="0">
                <a:cs typeface="Times New Roman" pitchFamily="18" charset="0"/>
              </a:rPr>
              <a:t>This is the main</a:t>
            </a:r>
            <a:r>
              <a:rPr lang="en-US" altLang="en-US" baseline="0" dirty="0" smtClean="0">
                <a:cs typeface="Times New Roman" pitchFamily="18" charset="0"/>
              </a:rPr>
              <a:t> IAEA Safety Standard with requirements on emergency preparedness and response.</a:t>
            </a:r>
            <a:endParaRPr lang="en-US" altLang="en-US" dirty="0" smtClean="0">
              <a:cs typeface="Times New Roman"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6F74350-8546-4D00-A80A-775FA74923E3}" type="slidenum">
              <a:rPr lang="en-GB" smtClean="0"/>
              <a:pPr/>
              <a:t>36</a:t>
            </a:fld>
            <a:endParaRPr lang="en-GB" dirty="0"/>
          </a:p>
        </p:txBody>
      </p:sp>
    </p:spTree>
    <p:extLst>
      <p:ext uri="{BB962C8B-B14F-4D97-AF65-F5344CB8AC3E}">
        <p14:creationId xmlns:p14="http://schemas.microsoft.com/office/powerpoint/2010/main" xmlns="" val="40078298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3079"/>
          <p:cNvSpPr>
            <a:spLocks noGrp="1" noChangeArrowheads="1"/>
          </p:cNvSpPr>
          <p:nvPr>
            <p:ph type="sldNum" sz="quarter" idx="5"/>
          </p:nvPr>
        </p:nvSpPr>
        <p:spPr>
          <a:noFill/>
        </p:spPr>
        <p:txBody>
          <a:bodyPr/>
          <a:lstStyle>
            <a:lvl1pPr eaLnBrk="0" hangingPunct="0">
              <a:defRPr sz="2600">
                <a:solidFill>
                  <a:schemeClr val="tx1"/>
                </a:solidFill>
                <a:latin typeface="Times New Roman" pitchFamily="18" charset="0"/>
              </a:defRPr>
            </a:lvl1pPr>
            <a:lvl2pPr marL="804763" indent="-309524" eaLnBrk="0" hangingPunct="0">
              <a:defRPr sz="2600">
                <a:solidFill>
                  <a:schemeClr val="tx1"/>
                </a:solidFill>
                <a:latin typeface="Times New Roman" pitchFamily="18" charset="0"/>
              </a:defRPr>
            </a:lvl2pPr>
            <a:lvl3pPr marL="1238098" indent="-247620" eaLnBrk="0" hangingPunct="0">
              <a:defRPr sz="2600">
                <a:solidFill>
                  <a:schemeClr val="tx1"/>
                </a:solidFill>
                <a:latin typeface="Times New Roman" pitchFamily="18" charset="0"/>
              </a:defRPr>
            </a:lvl3pPr>
            <a:lvl4pPr marL="1733337" indent="-247620" eaLnBrk="0" hangingPunct="0">
              <a:defRPr sz="2600">
                <a:solidFill>
                  <a:schemeClr val="tx1"/>
                </a:solidFill>
                <a:latin typeface="Times New Roman" pitchFamily="18" charset="0"/>
              </a:defRPr>
            </a:lvl4pPr>
            <a:lvl5pPr marL="2228576" indent="-247620" eaLnBrk="0" hangingPunct="0">
              <a:defRPr sz="2600">
                <a:solidFill>
                  <a:schemeClr val="tx1"/>
                </a:solidFill>
                <a:latin typeface="Times New Roman" pitchFamily="18" charset="0"/>
              </a:defRPr>
            </a:lvl5pPr>
            <a:lvl6pPr marL="2723815" indent="-247620" eaLnBrk="0" fontAlgn="base" hangingPunct="0">
              <a:spcBef>
                <a:spcPct val="0"/>
              </a:spcBef>
              <a:spcAft>
                <a:spcPct val="0"/>
              </a:spcAft>
              <a:defRPr sz="2600">
                <a:solidFill>
                  <a:schemeClr val="tx1"/>
                </a:solidFill>
                <a:latin typeface="Times New Roman" pitchFamily="18" charset="0"/>
              </a:defRPr>
            </a:lvl6pPr>
            <a:lvl7pPr marL="3219054" indent="-247620" eaLnBrk="0" fontAlgn="base" hangingPunct="0">
              <a:spcBef>
                <a:spcPct val="0"/>
              </a:spcBef>
              <a:spcAft>
                <a:spcPct val="0"/>
              </a:spcAft>
              <a:defRPr sz="2600">
                <a:solidFill>
                  <a:schemeClr val="tx1"/>
                </a:solidFill>
                <a:latin typeface="Times New Roman" pitchFamily="18" charset="0"/>
              </a:defRPr>
            </a:lvl7pPr>
            <a:lvl8pPr marL="3714293" indent="-247620" eaLnBrk="0" fontAlgn="base" hangingPunct="0">
              <a:spcBef>
                <a:spcPct val="0"/>
              </a:spcBef>
              <a:spcAft>
                <a:spcPct val="0"/>
              </a:spcAft>
              <a:defRPr sz="2600">
                <a:solidFill>
                  <a:schemeClr val="tx1"/>
                </a:solidFill>
                <a:latin typeface="Times New Roman" pitchFamily="18" charset="0"/>
              </a:defRPr>
            </a:lvl8pPr>
            <a:lvl9pPr marL="4209532" indent="-247620" eaLnBrk="0" fontAlgn="base" hangingPunct="0">
              <a:spcBef>
                <a:spcPct val="0"/>
              </a:spcBef>
              <a:spcAft>
                <a:spcPct val="0"/>
              </a:spcAft>
              <a:defRPr sz="2600">
                <a:solidFill>
                  <a:schemeClr val="tx1"/>
                </a:solidFill>
                <a:latin typeface="Times New Roman" pitchFamily="18" charset="0"/>
              </a:defRPr>
            </a:lvl9pPr>
          </a:lstStyle>
          <a:p>
            <a:fld id="{6C849507-23FB-430C-B97E-792A4D3A02BF}" type="slidenum">
              <a:rPr lang="en-GB" altLang="en-US" sz="1300" smtClean="0"/>
              <a:pPr/>
              <a:t>37</a:t>
            </a:fld>
            <a:endParaRPr lang="en-GB" altLang="en-US" sz="1300" dirty="0" smtClean="0"/>
          </a:p>
        </p:txBody>
      </p:sp>
      <p:sp>
        <p:nvSpPr>
          <p:cNvPr id="46085" name="Rectangle 4"/>
          <p:cNvSpPr>
            <a:spLocks noGrp="1" noRot="1" noChangeAspect="1" noChangeArrowheads="1" noTextEdit="1"/>
          </p:cNvSpPr>
          <p:nvPr>
            <p:ph type="sldImg"/>
          </p:nvPr>
        </p:nvSpPr>
        <p:spPr>
          <a:xfrm>
            <a:off x="779463" y="768350"/>
            <a:ext cx="5540375" cy="3836988"/>
          </a:xfrm>
          <a:ln/>
        </p:spPr>
      </p:sp>
      <p:sp>
        <p:nvSpPr>
          <p:cNvPr id="46086" name="Rectangle 5"/>
          <p:cNvSpPr>
            <a:spLocks noGrp="1" noChangeArrowheads="1"/>
          </p:cNvSpPr>
          <p:nvPr>
            <p:ph type="body" idx="1"/>
          </p:nvPr>
        </p:nvSpPr>
        <p:spPr>
          <a:noFill/>
        </p:spPr>
        <p:txBody>
          <a:bodyPr/>
          <a:lstStyle/>
          <a:p>
            <a:endParaRPr lang="en-US" altLang="en-US" dirty="0" smtClean="0">
              <a:cs typeface="Times New Roman"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3079"/>
          <p:cNvSpPr>
            <a:spLocks noGrp="1" noChangeArrowheads="1"/>
          </p:cNvSpPr>
          <p:nvPr>
            <p:ph type="sldNum" sz="quarter" idx="5"/>
          </p:nvPr>
        </p:nvSpPr>
        <p:spPr>
          <a:noFill/>
        </p:spPr>
        <p:txBody>
          <a:bodyPr/>
          <a:lstStyle>
            <a:lvl1pPr eaLnBrk="0" hangingPunct="0">
              <a:defRPr sz="2600">
                <a:solidFill>
                  <a:schemeClr val="tx1"/>
                </a:solidFill>
                <a:latin typeface="Times New Roman" pitchFamily="18" charset="0"/>
              </a:defRPr>
            </a:lvl1pPr>
            <a:lvl2pPr marL="804763" indent="-309524" eaLnBrk="0" hangingPunct="0">
              <a:defRPr sz="2600">
                <a:solidFill>
                  <a:schemeClr val="tx1"/>
                </a:solidFill>
                <a:latin typeface="Times New Roman" pitchFamily="18" charset="0"/>
              </a:defRPr>
            </a:lvl2pPr>
            <a:lvl3pPr marL="1238098" indent="-247620" eaLnBrk="0" hangingPunct="0">
              <a:defRPr sz="2600">
                <a:solidFill>
                  <a:schemeClr val="tx1"/>
                </a:solidFill>
                <a:latin typeface="Times New Roman" pitchFamily="18" charset="0"/>
              </a:defRPr>
            </a:lvl3pPr>
            <a:lvl4pPr marL="1733337" indent="-247620" eaLnBrk="0" hangingPunct="0">
              <a:defRPr sz="2600">
                <a:solidFill>
                  <a:schemeClr val="tx1"/>
                </a:solidFill>
                <a:latin typeface="Times New Roman" pitchFamily="18" charset="0"/>
              </a:defRPr>
            </a:lvl4pPr>
            <a:lvl5pPr marL="2228576" indent="-247620" eaLnBrk="0" hangingPunct="0">
              <a:defRPr sz="2600">
                <a:solidFill>
                  <a:schemeClr val="tx1"/>
                </a:solidFill>
                <a:latin typeface="Times New Roman" pitchFamily="18" charset="0"/>
              </a:defRPr>
            </a:lvl5pPr>
            <a:lvl6pPr marL="2723815" indent="-247620" eaLnBrk="0" fontAlgn="base" hangingPunct="0">
              <a:spcBef>
                <a:spcPct val="0"/>
              </a:spcBef>
              <a:spcAft>
                <a:spcPct val="0"/>
              </a:spcAft>
              <a:defRPr sz="2600">
                <a:solidFill>
                  <a:schemeClr val="tx1"/>
                </a:solidFill>
                <a:latin typeface="Times New Roman" pitchFamily="18" charset="0"/>
              </a:defRPr>
            </a:lvl6pPr>
            <a:lvl7pPr marL="3219054" indent="-247620" eaLnBrk="0" fontAlgn="base" hangingPunct="0">
              <a:spcBef>
                <a:spcPct val="0"/>
              </a:spcBef>
              <a:spcAft>
                <a:spcPct val="0"/>
              </a:spcAft>
              <a:defRPr sz="2600">
                <a:solidFill>
                  <a:schemeClr val="tx1"/>
                </a:solidFill>
                <a:latin typeface="Times New Roman" pitchFamily="18" charset="0"/>
              </a:defRPr>
            </a:lvl7pPr>
            <a:lvl8pPr marL="3714293" indent="-247620" eaLnBrk="0" fontAlgn="base" hangingPunct="0">
              <a:spcBef>
                <a:spcPct val="0"/>
              </a:spcBef>
              <a:spcAft>
                <a:spcPct val="0"/>
              </a:spcAft>
              <a:defRPr sz="2600">
                <a:solidFill>
                  <a:schemeClr val="tx1"/>
                </a:solidFill>
                <a:latin typeface="Times New Roman" pitchFamily="18" charset="0"/>
              </a:defRPr>
            </a:lvl8pPr>
            <a:lvl9pPr marL="4209532" indent="-247620" eaLnBrk="0" fontAlgn="base" hangingPunct="0">
              <a:spcBef>
                <a:spcPct val="0"/>
              </a:spcBef>
              <a:spcAft>
                <a:spcPct val="0"/>
              </a:spcAft>
              <a:defRPr sz="2600">
                <a:solidFill>
                  <a:schemeClr val="tx1"/>
                </a:solidFill>
                <a:latin typeface="Times New Roman" pitchFamily="18" charset="0"/>
              </a:defRPr>
            </a:lvl9pPr>
          </a:lstStyle>
          <a:p>
            <a:fld id="{6C849507-23FB-430C-B97E-792A4D3A02BF}" type="slidenum">
              <a:rPr lang="en-GB" altLang="en-US" sz="1300" smtClean="0"/>
              <a:pPr/>
              <a:t>38</a:t>
            </a:fld>
            <a:endParaRPr lang="en-GB" altLang="en-US" sz="1300" dirty="0" smtClean="0"/>
          </a:p>
        </p:txBody>
      </p:sp>
      <p:sp>
        <p:nvSpPr>
          <p:cNvPr id="46085" name="Rectangle 4"/>
          <p:cNvSpPr>
            <a:spLocks noGrp="1" noRot="1" noChangeAspect="1" noChangeArrowheads="1" noTextEdit="1"/>
          </p:cNvSpPr>
          <p:nvPr>
            <p:ph type="sldImg"/>
          </p:nvPr>
        </p:nvSpPr>
        <p:spPr>
          <a:xfrm>
            <a:off x="779463" y="768350"/>
            <a:ext cx="5540375" cy="3836988"/>
          </a:xfrm>
          <a:ln/>
        </p:spPr>
      </p:sp>
      <p:sp>
        <p:nvSpPr>
          <p:cNvPr id="46086" name="Rectangle 5"/>
          <p:cNvSpPr>
            <a:spLocks noGrp="1" noChangeArrowheads="1"/>
          </p:cNvSpPr>
          <p:nvPr>
            <p:ph type="body" idx="1"/>
          </p:nvPr>
        </p:nvSpPr>
        <p:spPr>
          <a:noFill/>
        </p:spPr>
        <p:txBody>
          <a:bodyPr/>
          <a:lstStyle/>
          <a:p>
            <a:r>
              <a:rPr lang="en-US" altLang="en-US" dirty="0" smtClean="0">
                <a:cs typeface="Times New Roman" pitchFamily="18" charset="0"/>
              </a:rPr>
              <a:t>The</a:t>
            </a:r>
            <a:r>
              <a:rPr lang="en-US" altLang="en-US" baseline="0" dirty="0" smtClean="0">
                <a:cs typeface="Times New Roman" pitchFamily="18" charset="0"/>
              </a:rPr>
              <a:t> lecturer to mention that for each response function, GSR Part 7 includes requirements for all response organizations, including operators. </a:t>
            </a:r>
          </a:p>
          <a:p>
            <a:r>
              <a:rPr lang="en-US" altLang="en-US" baseline="0" dirty="0" smtClean="0">
                <a:cs typeface="Times New Roman" pitchFamily="18" charset="0"/>
              </a:rPr>
              <a:t>In addition to GSR Part 7, a good material for understanding the practical aspects of implementation are included in the ERP-METHOD 2003 publication. </a:t>
            </a:r>
          </a:p>
          <a:p>
            <a:r>
              <a:rPr lang="en-US" altLang="en-US" baseline="0" dirty="0" smtClean="0">
                <a:cs typeface="Times New Roman" pitchFamily="18" charset="0"/>
              </a:rPr>
              <a:t>In this presentation, only few important elements related to functional requirements are highlighted, for the sake of better understanding of essential issues. </a:t>
            </a:r>
            <a:endParaRPr lang="en-US" altLang="en-US" dirty="0" smtClean="0">
              <a:cs typeface="Times New Roman"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3079"/>
          <p:cNvSpPr>
            <a:spLocks noGrp="1" noChangeArrowheads="1"/>
          </p:cNvSpPr>
          <p:nvPr>
            <p:ph type="sldNum" sz="quarter" idx="5"/>
          </p:nvPr>
        </p:nvSpPr>
        <p:spPr>
          <a:noFill/>
        </p:spPr>
        <p:txBody>
          <a:bodyPr/>
          <a:lstStyle>
            <a:lvl1pPr eaLnBrk="0" hangingPunct="0">
              <a:defRPr sz="2600">
                <a:solidFill>
                  <a:schemeClr val="tx1"/>
                </a:solidFill>
                <a:latin typeface="Times New Roman" pitchFamily="18" charset="0"/>
              </a:defRPr>
            </a:lvl1pPr>
            <a:lvl2pPr marL="804763" indent="-309524" eaLnBrk="0" hangingPunct="0">
              <a:defRPr sz="2600">
                <a:solidFill>
                  <a:schemeClr val="tx1"/>
                </a:solidFill>
                <a:latin typeface="Times New Roman" pitchFamily="18" charset="0"/>
              </a:defRPr>
            </a:lvl2pPr>
            <a:lvl3pPr marL="1238098" indent="-247620" eaLnBrk="0" hangingPunct="0">
              <a:defRPr sz="2600">
                <a:solidFill>
                  <a:schemeClr val="tx1"/>
                </a:solidFill>
                <a:latin typeface="Times New Roman" pitchFamily="18" charset="0"/>
              </a:defRPr>
            </a:lvl3pPr>
            <a:lvl4pPr marL="1733337" indent="-247620" eaLnBrk="0" hangingPunct="0">
              <a:defRPr sz="2600">
                <a:solidFill>
                  <a:schemeClr val="tx1"/>
                </a:solidFill>
                <a:latin typeface="Times New Roman" pitchFamily="18" charset="0"/>
              </a:defRPr>
            </a:lvl4pPr>
            <a:lvl5pPr marL="2228576" indent="-247620" eaLnBrk="0" hangingPunct="0">
              <a:defRPr sz="2600">
                <a:solidFill>
                  <a:schemeClr val="tx1"/>
                </a:solidFill>
                <a:latin typeface="Times New Roman" pitchFamily="18" charset="0"/>
              </a:defRPr>
            </a:lvl5pPr>
            <a:lvl6pPr marL="2723815" indent="-247620" eaLnBrk="0" fontAlgn="base" hangingPunct="0">
              <a:spcBef>
                <a:spcPct val="0"/>
              </a:spcBef>
              <a:spcAft>
                <a:spcPct val="0"/>
              </a:spcAft>
              <a:defRPr sz="2600">
                <a:solidFill>
                  <a:schemeClr val="tx1"/>
                </a:solidFill>
                <a:latin typeface="Times New Roman" pitchFamily="18" charset="0"/>
              </a:defRPr>
            </a:lvl6pPr>
            <a:lvl7pPr marL="3219054" indent="-247620" eaLnBrk="0" fontAlgn="base" hangingPunct="0">
              <a:spcBef>
                <a:spcPct val="0"/>
              </a:spcBef>
              <a:spcAft>
                <a:spcPct val="0"/>
              </a:spcAft>
              <a:defRPr sz="2600">
                <a:solidFill>
                  <a:schemeClr val="tx1"/>
                </a:solidFill>
                <a:latin typeface="Times New Roman" pitchFamily="18" charset="0"/>
              </a:defRPr>
            </a:lvl7pPr>
            <a:lvl8pPr marL="3714293" indent="-247620" eaLnBrk="0" fontAlgn="base" hangingPunct="0">
              <a:spcBef>
                <a:spcPct val="0"/>
              </a:spcBef>
              <a:spcAft>
                <a:spcPct val="0"/>
              </a:spcAft>
              <a:defRPr sz="2600">
                <a:solidFill>
                  <a:schemeClr val="tx1"/>
                </a:solidFill>
                <a:latin typeface="Times New Roman" pitchFamily="18" charset="0"/>
              </a:defRPr>
            </a:lvl8pPr>
            <a:lvl9pPr marL="4209532" indent="-247620" eaLnBrk="0" fontAlgn="base" hangingPunct="0">
              <a:spcBef>
                <a:spcPct val="0"/>
              </a:spcBef>
              <a:spcAft>
                <a:spcPct val="0"/>
              </a:spcAft>
              <a:defRPr sz="2600">
                <a:solidFill>
                  <a:schemeClr val="tx1"/>
                </a:solidFill>
                <a:latin typeface="Times New Roman" pitchFamily="18" charset="0"/>
              </a:defRPr>
            </a:lvl9pPr>
          </a:lstStyle>
          <a:p>
            <a:fld id="{6C849507-23FB-430C-B97E-792A4D3A02BF}" type="slidenum">
              <a:rPr lang="en-GB" altLang="en-US" sz="1300" smtClean="0"/>
              <a:pPr/>
              <a:t>39</a:t>
            </a:fld>
            <a:endParaRPr lang="en-GB" altLang="en-US" sz="1300" dirty="0" smtClean="0"/>
          </a:p>
        </p:txBody>
      </p:sp>
      <p:sp>
        <p:nvSpPr>
          <p:cNvPr id="46085" name="Rectangle 4"/>
          <p:cNvSpPr>
            <a:spLocks noGrp="1" noRot="1" noChangeAspect="1" noChangeArrowheads="1" noTextEdit="1"/>
          </p:cNvSpPr>
          <p:nvPr>
            <p:ph type="sldImg"/>
          </p:nvPr>
        </p:nvSpPr>
        <p:spPr>
          <a:xfrm>
            <a:off x="779463" y="768350"/>
            <a:ext cx="5540375" cy="3836988"/>
          </a:xfrm>
          <a:ln/>
        </p:spPr>
      </p:sp>
      <p:sp>
        <p:nvSpPr>
          <p:cNvPr id="46086" name="Rectangle 5"/>
          <p:cNvSpPr>
            <a:spLocks noGrp="1" noChangeArrowheads="1"/>
          </p:cNvSpPr>
          <p:nvPr>
            <p:ph type="body" idx="1"/>
          </p:nvPr>
        </p:nvSpPr>
        <p:spPr>
          <a:noFill/>
        </p:spPr>
        <p:txBody>
          <a:bodyPr/>
          <a:lstStyle/>
          <a:p>
            <a:r>
              <a:rPr lang="en-US" altLang="en-US" dirty="0" smtClean="0">
                <a:cs typeface="Times New Roman" pitchFamily="18" charset="0"/>
              </a:rPr>
              <a:t>The</a:t>
            </a:r>
            <a:r>
              <a:rPr lang="en-US" altLang="en-US" baseline="0" dirty="0" smtClean="0">
                <a:cs typeface="Times New Roman" pitchFamily="18" charset="0"/>
              </a:rPr>
              <a:t> lecturer to mention that for each response function, GSR Part 7 includes requirements for all response organizations, including operators. </a:t>
            </a:r>
          </a:p>
          <a:p>
            <a:r>
              <a:rPr lang="en-US" altLang="en-US" baseline="0" dirty="0" smtClean="0">
                <a:cs typeface="Times New Roman" pitchFamily="18" charset="0"/>
              </a:rPr>
              <a:t>In addition to GSR Part 7, a good material for understanding the practical aspects of implementation are included in the ERP-METHOD 2003 publication. </a:t>
            </a:r>
            <a:endParaRPr lang="en-US" altLang="en-US" dirty="0" smtClean="0">
              <a:cs typeface="Times New Roman" pitchFamily="18" charset="0"/>
            </a:endParaRPr>
          </a:p>
          <a:p>
            <a:endParaRPr lang="en-US" altLang="en-US" dirty="0" smtClean="0">
              <a:cs typeface="Times New Roman" pitchFamily="18"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3079"/>
          <p:cNvSpPr>
            <a:spLocks noGrp="1" noChangeArrowheads="1"/>
          </p:cNvSpPr>
          <p:nvPr>
            <p:ph type="sldNum" sz="quarter" idx="5"/>
          </p:nvPr>
        </p:nvSpPr>
        <p:spPr>
          <a:noFill/>
        </p:spPr>
        <p:txBody>
          <a:bodyPr/>
          <a:lstStyle>
            <a:lvl1pPr eaLnBrk="0" hangingPunct="0">
              <a:defRPr sz="2600">
                <a:solidFill>
                  <a:schemeClr val="tx1"/>
                </a:solidFill>
                <a:latin typeface="Times New Roman" pitchFamily="18" charset="0"/>
              </a:defRPr>
            </a:lvl1pPr>
            <a:lvl2pPr marL="804763" indent="-309524" eaLnBrk="0" hangingPunct="0">
              <a:defRPr sz="2600">
                <a:solidFill>
                  <a:schemeClr val="tx1"/>
                </a:solidFill>
                <a:latin typeface="Times New Roman" pitchFamily="18" charset="0"/>
              </a:defRPr>
            </a:lvl2pPr>
            <a:lvl3pPr marL="1238098" indent="-247620" eaLnBrk="0" hangingPunct="0">
              <a:defRPr sz="2600">
                <a:solidFill>
                  <a:schemeClr val="tx1"/>
                </a:solidFill>
                <a:latin typeface="Times New Roman" pitchFamily="18" charset="0"/>
              </a:defRPr>
            </a:lvl3pPr>
            <a:lvl4pPr marL="1733337" indent="-247620" eaLnBrk="0" hangingPunct="0">
              <a:defRPr sz="2600">
                <a:solidFill>
                  <a:schemeClr val="tx1"/>
                </a:solidFill>
                <a:latin typeface="Times New Roman" pitchFamily="18" charset="0"/>
              </a:defRPr>
            </a:lvl4pPr>
            <a:lvl5pPr marL="2228576" indent="-247620" eaLnBrk="0" hangingPunct="0">
              <a:defRPr sz="2600">
                <a:solidFill>
                  <a:schemeClr val="tx1"/>
                </a:solidFill>
                <a:latin typeface="Times New Roman" pitchFamily="18" charset="0"/>
              </a:defRPr>
            </a:lvl5pPr>
            <a:lvl6pPr marL="2723815" indent="-247620" eaLnBrk="0" fontAlgn="base" hangingPunct="0">
              <a:spcBef>
                <a:spcPct val="0"/>
              </a:spcBef>
              <a:spcAft>
                <a:spcPct val="0"/>
              </a:spcAft>
              <a:defRPr sz="2600">
                <a:solidFill>
                  <a:schemeClr val="tx1"/>
                </a:solidFill>
                <a:latin typeface="Times New Roman" pitchFamily="18" charset="0"/>
              </a:defRPr>
            </a:lvl6pPr>
            <a:lvl7pPr marL="3219054" indent="-247620" eaLnBrk="0" fontAlgn="base" hangingPunct="0">
              <a:spcBef>
                <a:spcPct val="0"/>
              </a:spcBef>
              <a:spcAft>
                <a:spcPct val="0"/>
              </a:spcAft>
              <a:defRPr sz="2600">
                <a:solidFill>
                  <a:schemeClr val="tx1"/>
                </a:solidFill>
                <a:latin typeface="Times New Roman" pitchFamily="18" charset="0"/>
              </a:defRPr>
            </a:lvl7pPr>
            <a:lvl8pPr marL="3714293" indent="-247620" eaLnBrk="0" fontAlgn="base" hangingPunct="0">
              <a:spcBef>
                <a:spcPct val="0"/>
              </a:spcBef>
              <a:spcAft>
                <a:spcPct val="0"/>
              </a:spcAft>
              <a:defRPr sz="2600">
                <a:solidFill>
                  <a:schemeClr val="tx1"/>
                </a:solidFill>
                <a:latin typeface="Times New Roman" pitchFamily="18" charset="0"/>
              </a:defRPr>
            </a:lvl8pPr>
            <a:lvl9pPr marL="4209532" indent="-247620" eaLnBrk="0" fontAlgn="base" hangingPunct="0">
              <a:spcBef>
                <a:spcPct val="0"/>
              </a:spcBef>
              <a:spcAft>
                <a:spcPct val="0"/>
              </a:spcAft>
              <a:defRPr sz="2600">
                <a:solidFill>
                  <a:schemeClr val="tx1"/>
                </a:solidFill>
                <a:latin typeface="Times New Roman" pitchFamily="18" charset="0"/>
              </a:defRPr>
            </a:lvl9pPr>
          </a:lstStyle>
          <a:p>
            <a:fld id="{6C849507-23FB-430C-B97E-792A4D3A02BF}" type="slidenum">
              <a:rPr lang="en-GB" altLang="en-US" sz="1300" smtClean="0"/>
              <a:pPr/>
              <a:t>40</a:t>
            </a:fld>
            <a:endParaRPr lang="en-GB" altLang="en-US" sz="1300" dirty="0" smtClean="0"/>
          </a:p>
        </p:txBody>
      </p:sp>
      <p:sp>
        <p:nvSpPr>
          <p:cNvPr id="46085" name="Rectangle 4"/>
          <p:cNvSpPr>
            <a:spLocks noGrp="1" noRot="1" noChangeAspect="1" noChangeArrowheads="1" noTextEdit="1"/>
          </p:cNvSpPr>
          <p:nvPr>
            <p:ph type="sldImg"/>
          </p:nvPr>
        </p:nvSpPr>
        <p:spPr>
          <a:xfrm>
            <a:off x="779463" y="768350"/>
            <a:ext cx="5540375" cy="3836988"/>
          </a:xfrm>
          <a:ln/>
        </p:spPr>
      </p:sp>
      <p:sp>
        <p:nvSpPr>
          <p:cNvPr id="46086" name="Rectangle 5"/>
          <p:cNvSpPr>
            <a:spLocks noGrp="1" noChangeArrowheads="1"/>
          </p:cNvSpPr>
          <p:nvPr>
            <p:ph type="body" idx="1"/>
          </p:nvPr>
        </p:nvSpPr>
        <p:spPr>
          <a:noFill/>
        </p:spPr>
        <p:txBody>
          <a:bodyPr/>
          <a:lstStyle/>
          <a:p>
            <a:r>
              <a:rPr lang="en-US" altLang="en-US" dirty="0" smtClean="0">
                <a:cs typeface="Times New Roman" pitchFamily="18" charset="0"/>
              </a:rPr>
              <a:t>The</a:t>
            </a:r>
            <a:r>
              <a:rPr lang="en-US" altLang="en-US" baseline="0" dirty="0" smtClean="0">
                <a:cs typeface="Times New Roman" pitchFamily="18" charset="0"/>
              </a:rPr>
              <a:t> lecturer to mention that for each response function, GSR Part 7 includes requirements for all response organizations, including operators. </a:t>
            </a:r>
          </a:p>
          <a:p>
            <a:r>
              <a:rPr lang="en-US" altLang="en-US" baseline="0" dirty="0" smtClean="0">
                <a:cs typeface="Times New Roman" pitchFamily="18" charset="0"/>
              </a:rPr>
              <a:t>In addition to GSR Part 7, a good material for understanding the practical aspects of implementation are included in the ERP-METHOD 2003 publication. </a:t>
            </a:r>
          </a:p>
          <a:p>
            <a:endParaRPr lang="en-US" altLang="en-US" baseline="0" dirty="0" smtClean="0">
              <a:cs typeface="Times New Roman" pitchFamily="18" charset="0"/>
            </a:endParaRPr>
          </a:p>
          <a:p>
            <a:r>
              <a:rPr lang="en-US" altLang="en-US" baseline="0" dirty="0" smtClean="0">
                <a:cs typeface="Times New Roman" pitchFamily="18" charset="0"/>
              </a:rPr>
              <a:t>More about infrastructural elements will be presented in a </a:t>
            </a:r>
            <a:r>
              <a:rPr lang="en-US" altLang="en-US" baseline="0" smtClean="0">
                <a:cs typeface="Times New Roman" pitchFamily="18" charset="0"/>
              </a:rPr>
              <a:t>next presentation. </a:t>
            </a:r>
            <a:endParaRPr lang="en-US" altLang="en-US" dirty="0" smtClean="0">
              <a:cs typeface="Times New Roman" pitchFamily="18" charset="0"/>
            </a:endParaRPr>
          </a:p>
          <a:p>
            <a:endParaRPr lang="en-US" altLang="en-US" dirty="0" smtClean="0">
              <a:cs typeface="Times New Roman" pitchFamily="18"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AFD008C-9448-4B7E-8D49-BBB61BDF7D8A}" type="slidenum">
              <a:rPr lang="en-GB" smtClean="0"/>
              <a:pPr/>
              <a:t>41</a:t>
            </a:fld>
            <a:endParaRPr lang="en-GB"/>
          </a:p>
        </p:txBody>
      </p:sp>
    </p:spTree>
    <p:extLst>
      <p:ext uri="{BB962C8B-B14F-4D97-AF65-F5344CB8AC3E}">
        <p14:creationId xmlns="" xmlns:p14="http://schemas.microsoft.com/office/powerpoint/2010/main" val="40353189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noRot="1" noChangeAspect="1" noChangeArrowheads="1" noTextEdit="1"/>
          </p:cNvSpPr>
          <p:nvPr>
            <p:ph type="sldImg"/>
          </p:nvPr>
        </p:nvSpPr>
        <p:spPr>
          <a:xfrm>
            <a:off x="892175" y="768350"/>
            <a:ext cx="5540375" cy="3836988"/>
          </a:xfrm>
          <a:ln/>
        </p:spPr>
      </p:sp>
      <p:sp>
        <p:nvSpPr>
          <p:cNvPr id="52227" name="Rectangle 5"/>
          <p:cNvSpPr>
            <a:spLocks noGrp="1" noChangeArrowheads="1"/>
          </p:cNvSpPr>
          <p:nvPr>
            <p:ph type="body" idx="1"/>
          </p:nvPr>
        </p:nvSpPr>
        <p:spPr>
          <a:xfrm>
            <a:off x="709617" y="4860929"/>
            <a:ext cx="5680075" cy="460533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lIns="98386" tIns="49192" rIns="98386" bIns="49192"/>
          <a:lstStyle/>
          <a:p>
            <a:endParaRPr lang="en-GB" dirty="0" smtClean="0"/>
          </a:p>
        </p:txBody>
      </p:sp>
      <p:sp>
        <p:nvSpPr>
          <p:cNvPr id="9" name="Rectangle 7"/>
          <p:cNvSpPr>
            <a:spLocks noGrp="1" noChangeArrowheads="1"/>
          </p:cNvSpPr>
          <p:nvPr>
            <p:ph type="sldNum" sz="quarter" idx="5"/>
          </p:nvPr>
        </p:nvSpPr>
        <p:spPr>
          <a:xfrm>
            <a:off x="6501978" y="9581805"/>
            <a:ext cx="595681" cy="511731"/>
          </a:xfrm>
          <a:noFill/>
        </p:spPr>
        <p:txBody>
          <a:bodyPr/>
          <a:lstStyle>
            <a:lvl1pPr eaLnBrk="0" hangingPunct="0">
              <a:defRPr kumimoji="1" sz="1100">
                <a:solidFill>
                  <a:schemeClr val="tx1"/>
                </a:solidFill>
                <a:latin typeface="Arial" charset="0"/>
                <a:cs typeface="Arial" charset="0"/>
              </a:defRPr>
            </a:lvl1pPr>
            <a:lvl2pPr marL="769040" indent="-295784" eaLnBrk="0" hangingPunct="0">
              <a:defRPr kumimoji="1" sz="1100">
                <a:solidFill>
                  <a:schemeClr val="tx1"/>
                </a:solidFill>
                <a:latin typeface="Arial" charset="0"/>
                <a:cs typeface="Arial" charset="0"/>
              </a:defRPr>
            </a:lvl2pPr>
            <a:lvl3pPr marL="1183138" indent="-236628" eaLnBrk="0" hangingPunct="0">
              <a:defRPr kumimoji="1" sz="1100">
                <a:solidFill>
                  <a:schemeClr val="tx1"/>
                </a:solidFill>
                <a:latin typeface="Arial" charset="0"/>
                <a:cs typeface="Arial" charset="0"/>
              </a:defRPr>
            </a:lvl3pPr>
            <a:lvl4pPr marL="1656394" indent="-236628" eaLnBrk="0" hangingPunct="0">
              <a:defRPr kumimoji="1" sz="1100">
                <a:solidFill>
                  <a:schemeClr val="tx1"/>
                </a:solidFill>
                <a:latin typeface="Arial" charset="0"/>
                <a:cs typeface="Arial" charset="0"/>
              </a:defRPr>
            </a:lvl4pPr>
            <a:lvl5pPr marL="2129648" indent="-236628" eaLnBrk="0" hangingPunct="0">
              <a:defRPr kumimoji="1" sz="1100">
                <a:solidFill>
                  <a:schemeClr val="tx1"/>
                </a:solidFill>
                <a:latin typeface="Arial" charset="0"/>
                <a:cs typeface="Arial" charset="0"/>
              </a:defRPr>
            </a:lvl5pPr>
            <a:lvl6pPr marL="2602905" indent="-236628" eaLnBrk="0" fontAlgn="base" hangingPunct="0">
              <a:spcBef>
                <a:spcPct val="0"/>
              </a:spcBef>
              <a:spcAft>
                <a:spcPct val="0"/>
              </a:spcAft>
              <a:defRPr kumimoji="1" sz="1100">
                <a:solidFill>
                  <a:schemeClr val="tx1"/>
                </a:solidFill>
                <a:latin typeface="Arial" charset="0"/>
                <a:cs typeface="Arial" charset="0"/>
              </a:defRPr>
            </a:lvl6pPr>
            <a:lvl7pPr marL="3076160" indent="-236628" eaLnBrk="0" fontAlgn="base" hangingPunct="0">
              <a:spcBef>
                <a:spcPct val="0"/>
              </a:spcBef>
              <a:spcAft>
                <a:spcPct val="0"/>
              </a:spcAft>
              <a:defRPr kumimoji="1" sz="1100">
                <a:solidFill>
                  <a:schemeClr val="tx1"/>
                </a:solidFill>
                <a:latin typeface="Arial" charset="0"/>
                <a:cs typeface="Arial" charset="0"/>
              </a:defRPr>
            </a:lvl7pPr>
            <a:lvl8pPr marL="3549416" indent="-236628" eaLnBrk="0" fontAlgn="base" hangingPunct="0">
              <a:spcBef>
                <a:spcPct val="0"/>
              </a:spcBef>
              <a:spcAft>
                <a:spcPct val="0"/>
              </a:spcAft>
              <a:defRPr kumimoji="1" sz="1100">
                <a:solidFill>
                  <a:schemeClr val="tx1"/>
                </a:solidFill>
                <a:latin typeface="Arial" charset="0"/>
                <a:cs typeface="Arial" charset="0"/>
              </a:defRPr>
            </a:lvl8pPr>
            <a:lvl9pPr marL="4022671" indent="-236628" eaLnBrk="0" fontAlgn="base" hangingPunct="0">
              <a:spcBef>
                <a:spcPct val="0"/>
              </a:spcBef>
              <a:spcAft>
                <a:spcPct val="0"/>
              </a:spcAft>
              <a:defRPr kumimoji="1" sz="1100">
                <a:solidFill>
                  <a:schemeClr val="tx1"/>
                </a:solidFill>
                <a:latin typeface="Arial" charset="0"/>
                <a:cs typeface="Arial" charset="0"/>
              </a:defRPr>
            </a:lvl9pPr>
          </a:lstStyle>
          <a:p>
            <a:fld id="{61783B16-C226-46E3-97AA-D003343302D2}" type="slidenum">
              <a:rPr kumimoji="0" lang="en-GB" smtClean="0">
                <a:solidFill>
                  <a:prstClr val="black"/>
                </a:solidFill>
                <a:latin typeface="Times New Roman" pitchFamily="18" charset="0"/>
              </a:rPr>
              <a:pPr/>
              <a:t>42</a:t>
            </a:fld>
            <a:endParaRPr kumimoji="0" lang="en-GB" smtClean="0">
              <a:solidFill>
                <a:prstClr val="black"/>
              </a:solidFill>
              <a:latin typeface="Times New Roman" pitchFamily="18"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43</a:t>
            </a:fld>
            <a:endParaRPr lang="en-GB"/>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946685" y="4862016"/>
            <a:ext cx="5205932" cy="4605084"/>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wrap="square" numCol="1" anchor="t" anchorCtr="0" compatLnSpc="1">
            <a:prstTxWarp prst="textNoShape">
              <a:avLst/>
            </a:prstTxWarp>
          </a:bodyPr>
          <a:lstStyle/>
          <a:p>
            <a:pPr>
              <a:spcBef>
                <a:spcPct val="0"/>
              </a:spcBef>
            </a:pPr>
            <a:r>
              <a:rPr lang="en-GB" altLang="en-US" dirty="0" smtClean="0"/>
              <a:t>There is a specific series for IAEA publications in the area of emergency preparedness and response - the EPR series. All these publications are informational in nature. They may describe good practices in details and give practical examples and detailed methods that can be used to meet safety standards. They do not establish requirements or make recommendations. They are not part of IAEA Safety Standards.</a:t>
            </a:r>
          </a:p>
          <a:p>
            <a:pPr>
              <a:spcBef>
                <a:spcPct val="0"/>
              </a:spcBef>
            </a:pPr>
            <a:endParaRPr lang="en-US" altLang="en-US" dirty="0" smtClean="0"/>
          </a:p>
          <a:p>
            <a:pPr marL="0" marR="0" indent="0" algn="l" defTabSz="914400" rtl="0" eaLnBrk="1" fontAlgn="auto" latinLnBrk="0" hangingPunct="1">
              <a:lnSpc>
                <a:spcPct val="100000"/>
              </a:lnSpc>
              <a:spcBef>
                <a:spcPct val="0"/>
              </a:spcBef>
              <a:spcAft>
                <a:spcPts val="0"/>
              </a:spcAft>
              <a:buClrTx/>
              <a:buSzTx/>
              <a:buFontTx/>
              <a:buNone/>
              <a:tabLst/>
              <a:defRPr/>
            </a:pPr>
            <a:r>
              <a:rPr lang="en-GB" altLang="en-US" dirty="0" smtClean="0"/>
              <a:t>Associated with the practical manuals the IAEA has developed standardised training material that is used for supporting all its technical co-operation work and extra-budgetary programmes.</a:t>
            </a:r>
          </a:p>
          <a:p>
            <a:pPr>
              <a:spcBef>
                <a:spcPct val="0"/>
              </a:spcBef>
            </a:pPr>
            <a:endParaRPr lang="en-US" altLang="en-US" dirty="0" smtClean="0"/>
          </a:p>
          <a:p>
            <a:pPr>
              <a:spcBef>
                <a:spcPct val="0"/>
              </a:spcBef>
            </a:pPr>
            <a:r>
              <a:rPr lang="en-US" altLang="en-US" dirty="0" smtClean="0"/>
              <a:t>IAEA Accident Reports:</a:t>
            </a:r>
          </a:p>
          <a:p>
            <a:pPr marL="0" indent="0">
              <a:lnSpc>
                <a:spcPct val="140000"/>
              </a:lnSpc>
              <a:spcBef>
                <a:spcPts val="0"/>
              </a:spcBef>
            </a:pPr>
            <a:r>
              <a:rPr lang="en-GB" sz="1200" dirty="0" smtClean="0"/>
              <a:t>The Radiological Accident in </a:t>
            </a:r>
            <a:r>
              <a:rPr lang="en-GB" sz="1200" dirty="0" err="1" smtClean="0"/>
              <a:t>Goiânia</a:t>
            </a:r>
            <a:r>
              <a:rPr lang="en-GB" sz="1200" dirty="0" smtClean="0"/>
              <a:t> (1988)</a:t>
            </a:r>
          </a:p>
          <a:p>
            <a:pPr marL="0" indent="0">
              <a:lnSpc>
                <a:spcPct val="140000"/>
              </a:lnSpc>
              <a:spcBef>
                <a:spcPts val="0"/>
              </a:spcBef>
            </a:pPr>
            <a:r>
              <a:rPr lang="en-GB" sz="1200" dirty="0" smtClean="0"/>
              <a:t>The Radiological Accident in San Salvador (1990)</a:t>
            </a:r>
          </a:p>
          <a:p>
            <a:pPr marL="0" indent="0">
              <a:lnSpc>
                <a:spcPct val="140000"/>
              </a:lnSpc>
              <a:spcBef>
                <a:spcPts val="0"/>
              </a:spcBef>
            </a:pPr>
            <a:r>
              <a:rPr lang="en-GB" sz="1200" dirty="0" smtClean="0"/>
              <a:t>The Radiological Accident in </a:t>
            </a:r>
            <a:r>
              <a:rPr lang="en-GB" sz="1200" dirty="0" err="1" smtClean="0"/>
              <a:t>Soreq</a:t>
            </a:r>
            <a:r>
              <a:rPr lang="en-GB" sz="1200" dirty="0" smtClean="0"/>
              <a:t> (1993)</a:t>
            </a:r>
          </a:p>
          <a:p>
            <a:pPr marL="0" indent="0">
              <a:lnSpc>
                <a:spcPct val="140000"/>
              </a:lnSpc>
              <a:spcBef>
                <a:spcPts val="0"/>
              </a:spcBef>
            </a:pPr>
            <a:r>
              <a:rPr lang="en-GB" sz="1200" dirty="0" smtClean="0"/>
              <a:t>The Radiological Accident at the Irradiation Facility in </a:t>
            </a:r>
            <a:r>
              <a:rPr lang="en-GB" sz="1200" dirty="0" err="1" smtClean="0"/>
              <a:t>Nesvizh</a:t>
            </a:r>
            <a:r>
              <a:rPr lang="en-GB" sz="1200" dirty="0" smtClean="0"/>
              <a:t> (1996)</a:t>
            </a:r>
          </a:p>
          <a:p>
            <a:pPr marL="0" indent="0">
              <a:lnSpc>
                <a:spcPct val="140000"/>
              </a:lnSpc>
              <a:spcBef>
                <a:spcPts val="0"/>
              </a:spcBef>
            </a:pPr>
            <a:r>
              <a:rPr lang="en-GB" sz="1200" dirty="0" smtClean="0"/>
              <a:t>An Electron Accelerator Accident in Hanoi, Viet Nam (1996)</a:t>
            </a:r>
          </a:p>
          <a:p>
            <a:pPr marL="0" indent="0">
              <a:lnSpc>
                <a:spcPct val="140000"/>
              </a:lnSpc>
              <a:spcBef>
                <a:spcPts val="0"/>
              </a:spcBef>
            </a:pPr>
            <a:r>
              <a:rPr lang="en-GB" sz="1200" dirty="0" smtClean="0"/>
              <a:t>Accidental Overexposure of Radiotherapy Patients in San Jose, Costa Rica (1998)</a:t>
            </a:r>
          </a:p>
          <a:p>
            <a:pPr marL="0" indent="0">
              <a:lnSpc>
                <a:spcPct val="140000"/>
              </a:lnSpc>
              <a:spcBef>
                <a:spcPts val="0"/>
              </a:spcBef>
            </a:pPr>
            <a:r>
              <a:rPr lang="en-GB" sz="1200" dirty="0" smtClean="0"/>
              <a:t>The Radiological Accident in the Reprocessing Plant at Tomsk (1998)</a:t>
            </a:r>
          </a:p>
          <a:p>
            <a:pPr marL="0" indent="0">
              <a:lnSpc>
                <a:spcPct val="140000"/>
              </a:lnSpc>
              <a:spcBef>
                <a:spcPts val="0"/>
              </a:spcBef>
            </a:pPr>
            <a:r>
              <a:rPr lang="en-GB" sz="1200" dirty="0" smtClean="0"/>
              <a:t>The Radiological Accident in </a:t>
            </a:r>
            <a:r>
              <a:rPr lang="en-GB" sz="1200" dirty="0" err="1" smtClean="0"/>
              <a:t>Tammiku</a:t>
            </a:r>
            <a:r>
              <a:rPr lang="en-GB" sz="1200" dirty="0" smtClean="0"/>
              <a:t> (1998)</a:t>
            </a:r>
          </a:p>
          <a:p>
            <a:pPr marL="0" indent="0">
              <a:lnSpc>
                <a:spcPct val="140000"/>
              </a:lnSpc>
              <a:spcBef>
                <a:spcPts val="0"/>
              </a:spcBef>
            </a:pPr>
            <a:r>
              <a:rPr lang="en-GB" sz="1200" dirty="0" smtClean="0"/>
              <a:t>The Radiological Accident in Istanbul (2000)</a:t>
            </a:r>
          </a:p>
          <a:p>
            <a:pPr marL="0" indent="0">
              <a:lnSpc>
                <a:spcPct val="140000"/>
              </a:lnSpc>
              <a:spcBef>
                <a:spcPts val="0"/>
              </a:spcBef>
            </a:pPr>
            <a:r>
              <a:rPr lang="en-GB" sz="1200" dirty="0" smtClean="0"/>
              <a:t>The Radiological Accident in </a:t>
            </a:r>
            <a:r>
              <a:rPr lang="en-GB" sz="1200" dirty="0" err="1" smtClean="0"/>
              <a:t>Yanango</a:t>
            </a:r>
            <a:r>
              <a:rPr lang="en-GB" sz="1200" dirty="0" smtClean="0"/>
              <a:t> (2000)</a:t>
            </a:r>
          </a:p>
          <a:p>
            <a:pPr marL="0" indent="0">
              <a:lnSpc>
                <a:spcPct val="140000"/>
              </a:lnSpc>
              <a:spcBef>
                <a:spcPts val="0"/>
              </a:spcBef>
            </a:pPr>
            <a:r>
              <a:rPr lang="en-GB" sz="1200" dirty="0" smtClean="0"/>
              <a:t>The Radiological Accident in </a:t>
            </a:r>
            <a:r>
              <a:rPr lang="en-GB" sz="1200" dirty="0" err="1" smtClean="0"/>
              <a:t>Lilo</a:t>
            </a:r>
            <a:r>
              <a:rPr lang="en-GB" sz="1200" dirty="0" smtClean="0"/>
              <a:t> (2000)</a:t>
            </a:r>
          </a:p>
          <a:p>
            <a:pPr marL="0" indent="0">
              <a:lnSpc>
                <a:spcPct val="140000"/>
              </a:lnSpc>
              <a:spcBef>
                <a:spcPts val="0"/>
              </a:spcBef>
            </a:pPr>
            <a:r>
              <a:rPr lang="en-GB" sz="1200" dirty="0" smtClean="0"/>
              <a:t>The Criticality Accident in </a:t>
            </a:r>
            <a:r>
              <a:rPr lang="en-GB" sz="1200" dirty="0" err="1" smtClean="0"/>
              <a:t>Sarov</a:t>
            </a:r>
            <a:r>
              <a:rPr lang="en-GB" sz="1200" dirty="0" smtClean="0"/>
              <a:t> (2001)</a:t>
            </a:r>
          </a:p>
          <a:p>
            <a:pPr marL="0" indent="0">
              <a:lnSpc>
                <a:spcPct val="140000"/>
              </a:lnSpc>
              <a:spcBef>
                <a:spcPts val="0"/>
              </a:spcBef>
            </a:pPr>
            <a:r>
              <a:rPr lang="en-GB" sz="1200" dirty="0" smtClean="0"/>
              <a:t>The Radiological Accident in </a:t>
            </a:r>
            <a:r>
              <a:rPr lang="en-GB" sz="1200" dirty="0" err="1" smtClean="0"/>
              <a:t>Gilan</a:t>
            </a:r>
            <a:r>
              <a:rPr lang="en-GB" sz="1200" dirty="0" smtClean="0"/>
              <a:t> (2002)</a:t>
            </a:r>
          </a:p>
          <a:p>
            <a:pPr marL="0" indent="0">
              <a:lnSpc>
                <a:spcPct val="140000"/>
              </a:lnSpc>
              <a:spcBef>
                <a:spcPts val="0"/>
              </a:spcBef>
            </a:pPr>
            <a:r>
              <a:rPr lang="en-GB" sz="1200" dirty="0" smtClean="0"/>
              <a:t>The Radiological Accident in </a:t>
            </a:r>
            <a:r>
              <a:rPr lang="en-GB" sz="1200" dirty="0" err="1" smtClean="0"/>
              <a:t>Samut</a:t>
            </a:r>
            <a:r>
              <a:rPr lang="en-GB" sz="1200" dirty="0" smtClean="0"/>
              <a:t> </a:t>
            </a:r>
            <a:r>
              <a:rPr lang="en-GB" sz="1200" dirty="0" err="1" smtClean="0"/>
              <a:t>Pakarn</a:t>
            </a:r>
            <a:r>
              <a:rPr lang="en-GB" sz="1200" dirty="0" smtClean="0"/>
              <a:t> (2002)</a:t>
            </a:r>
          </a:p>
          <a:p>
            <a:pPr marL="0" indent="0">
              <a:lnSpc>
                <a:spcPct val="140000"/>
              </a:lnSpc>
              <a:spcBef>
                <a:spcPts val="0"/>
              </a:spcBef>
            </a:pPr>
            <a:r>
              <a:rPr lang="en-GB" sz="1200" dirty="0" smtClean="0"/>
              <a:t>The Radiological Accident in Cochabamba (2004)</a:t>
            </a:r>
          </a:p>
          <a:p>
            <a:pPr marL="0" indent="0">
              <a:lnSpc>
                <a:spcPct val="140000"/>
              </a:lnSpc>
              <a:spcBef>
                <a:spcPts val="0"/>
              </a:spcBef>
            </a:pPr>
            <a:r>
              <a:rPr lang="en-GB" sz="1200" dirty="0" smtClean="0"/>
              <a:t>Accidental Overexposure of Radiotherapy Patients in Bialystok (2004)</a:t>
            </a:r>
          </a:p>
          <a:p>
            <a:pPr marL="0" indent="0">
              <a:lnSpc>
                <a:spcPct val="140000"/>
              </a:lnSpc>
              <a:spcBef>
                <a:spcPts val="0"/>
              </a:spcBef>
            </a:pPr>
            <a:r>
              <a:rPr lang="en-GB" sz="1200" dirty="0" smtClean="0"/>
              <a:t>The Radiological Accident in Nueva </a:t>
            </a:r>
            <a:r>
              <a:rPr lang="en-GB" sz="1200" dirty="0" err="1" smtClean="0"/>
              <a:t>Aldea</a:t>
            </a:r>
            <a:r>
              <a:rPr lang="en-GB" sz="1200" dirty="0" smtClean="0"/>
              <a:t> (2009)</a:t>
            </a:r>
          </a:p>
          <a:p>
            <a:pPr marL="0" indent="0">
              <a:lnSpc>
                <a:spcPct val="140000"/>
              </a:lnSpc>
              <a:spcBef>
                <a:spcPts val="0"/>
              </a:spcBef>
            </a:pPr>
            <a:r>
              <a:rPr lang="en-GB" sz="1200" dirty="0" smtClean="0"/>
              <a:t>The Radiological Accident in </a:t>
            </a:r>
            <a:r>
              <a:rPr lang="en-GB" sz="1200" dirty="0" err="1" smtClean="0"/>
              <a:t>Lia</a:t>
            </a:r>
            <a:r>
              <a:rPr lang="en-GB" sz="1200" dirty="0" smtClean="0"/>
              <a:t>, Georgia (2014)</a:t>
            </a:r>
          </a:p>
          <a:p>
            <a:pPr>
              <a:spcBef>
                <a:spcPct val="0"/>
              </a:spcBef>
            </a:pPr>
            <a:endParaRPr lang="en-US" altLang="en-US" dirty="0" smtClean="0"/>
          </a:p>
        </p:txBody>
      </p:sp>
      <p:sp>
        <p:nvSpPr>
          <p:cNvPr id="4" name="Slide Number Placeholder 3"/>
          <p:cNvSpPr>
            <a:spLocks noGrp="1"/>
          </p:cNvSpPr>
          <p:nvPr>
            <p:ph type="sldNum" sz="quarter" idx="10"/>
          </p:nvPr>
        </p:nvSpPr>
        <p:spPr/>
        <p:txBody>
          <a:bodyPr/>
          <a:lstStyle/>
          <a:p>
            <a:fld id="{5750A1E1-C8D9-4447-9192-37BA973CD27A}" type="slidenum">
              <a:rPr lang="en-GB" smtClean="0"/>
              <a:pPr/>
              <a:t>44</a:t>
            </a:fld>
            <a:endParaRPr lang="en-GB"/>
          </a:p>
        </p:txBody>
      </p:sp>
    </p:spTree>
    <p:extLst>
      <p:ext uri="{BB962C8B-B14F-4D97-AF65-F5344CB8AC3E}">
        <p14:creationId xmlns="" xmlns:p14="http://schemas.microsoft.com/office/powerpoint/2010/main" val="22202928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More about these</a:t>
            </a:r>
            <a:r>
              <a:rPr lang="en-US" baseline="0" dirty="0" smtClean="0"/>
              <a:t> operational arrangements will be presented in another presentation, dealing with the IAEA role for emergency preparedness and response. </a:t>
            </a:r>
            <a:endParaRPr lang="en-US" dirty="0"/>
          </a:p>
        </p:txBody>
      </p:sp>
      <p:sp>
        <p:nvSpPr>
          <p:cNvPr id="4" name="Slide Number Placeholder 3"/>
          <p:cNvSpPr>
            <a:spLocks noGrp="1"/>
          </p:cNvSpPr>
          <p:nvPr>
            <p:ph type="sldNum" sz="quarter" idx="10"/>
          </p:nvPr>
        </p:nvSpPr>
        <p:spPr/>
        <p:txBody>
          <a:bodyPr/>
          <a:lstStyle/>
          <a:p>
            <a:fld id="{3B28A2A0-8BC1-4F27-9981-C54A560C3610}"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779463" y="766763"/>
            <a:ext cx="5541962" cy="3838575"/>
          </a:xfrm>
          <a:ln/>
        </p:spPr>
      </p:sp>
      <p:sp>
        <p:nvSpPr>
          <p:cNvPr id="56323" name="Rectangle 3"/>
          <p:cNvSpPr>
            <a:spLocks noGrp="1" noChangeArrowheads="1"/>
          </p:cNvSpPr>
          <p:nvPr>
            <p:ph type="body" idx="1"/>
          </p:nvPr>
        </p:nvSpPr>
        <p:spPr>
          <a:xfrm>
            <a:off x="946349" y="4862793"/>
            <a:ext cx="5206604" cy="4604184"/>
          </a:xfrm>
          <a:noFill/>
        </p:spPr>
        <p:txBody>
          <a:bodyPr/>
          <a:lstStyle/>
          <a:p>
            <a:pPr eaLnBrk="1" hangingPunct="1"/>
            <a:r>
              <a:rPr lang="en-US" dirty="0" smtClean="0"/>
              <a:t>The IAEA is the main coordinating body for the development and maintenance of the Joint Plan. The Joint Plan does not prescribe arrangements between the participating organizations, but describes a common understanding of how each organization acts during a response and in making preparedness arrangements. </a:t>
            </a:r>
          </a:p>
          <a:p>
            <a:pPr eaLnBrk="1" hangingPunct="1"/>
            <a:endParaRPr lang="en-US" dirty="0" smtClean="0"/>
          </a:p>
          <a:p>
            <a:pPr eaLnBrk="1" hangingPunct="1"/>
            <a:r>
              <a:rPr lang="en-US" dirty="0" smtClean="0"/>
              <a:t>The International Atomic Energy Agency (IAEA) has specific functions assigned to it under these Conventions, to which the </a:t>
            </a:r>
            <a:r>
              <a:rPr lang="en-US" dirty="0" err="1" smtClean="0"/>
              <a:t>the</a:t>
            </a:r>
            <a:r>
              <a:rPr lang="en-US" dirty="0" smtClean="0"/>
              <a:t> European Commission, through the European Atomic Energy Community (</a:t>
            </a:r>
            <a:r>
              <a:rPr lang="en-US" dirty="0" err="1" smtClean="0"/>
              <a:t>Euratom</a:t>
            </a:r>
            <a:r>
              <a:rPr lang="en-US" dirty="0" smtClean="0"/>
              <a:t>), the Food and Agriculture Organization of the United Nations (FAO), the World Health Organization (WHO) and the World Meteorological Organization (WMO) are full Parties. The arrangements between the IAEA, States and international intergovernmental organizations (‘international organizations’) for facilitating the practical implementation of those articles of the two Conventions that are operational in nature are documented in the IAEA’s Operations Manual for Incident and Emergency Communication (</a:t>
            </a:r>
            <a:r>
              <a:rPr lang="en-US" dirty="0" err="1" smtClean="0"/>
              <a:t>IEComm</a:t>
            </a:r>
            <a:r>
              <a:rPr lang="en-US" dirty="0" smtClean="0"/>
              <a:t>)2 . In addition to the </a:t>
            </a:r>
            <a:r>
              <a:rPr lang="en-US" dirty="0" err="1" smtClean="0"/>
              <a:t>IEComm</a:t>
            </a:r>
            <a:r>
              <a:rPr lang="en-US" dirty="0" smtClean="0"/>
              <a:t> arrangements and pursuant to the obligations placed on the IAEA by the Conventions, the IAEA regularly convenes the Inter-Agency Committee on Radiological and Nuclear Emergencies (IACRNE)3 , whose purpose is to coordinate the arrangements of the relevant international organizations for preparing for and responding to radiation incidents or emergencies. </a:t>
            </a:r>
          </a:p>
        </p:txBody>
      </p:sp>
      <p:sp>
        <p:nvSpPr>
          <p:cNvPr id="5" name="Slide Number Placeholder 4"/>
          <p:cNvSpPr>
            <a:spLocks noGrp="1"/>
          </p:cNvSpPr>
          <p:nvPr>
            <p:ph type="sldNum" sz="quarter" idx="10"/>
          </p:nvPr>
        </p:nvSpPr>
        <p:spPr/>
        <p:txBody>
          <a:bodyPr/>
          <a:lstStyle/>
          <a:p>
            <a:fld id="{3B28A2A0-8BC1-4F27-9981-C54A560C3610}" type="slidenum">
              <a:rPr lang="en-US" smtClean="0"/>
              <a:pPr/>
              <a:t>46</a:t>
            </a:fld>
            <a:endParaRPr lang="en-US"/>
          </a:p>
        </p:txBody>
      </p:sp>
    </p:spTree>
    <p:extLst>
      <p:ext uri="{BB962C8B-B14F-4D97-AF65-F5344CB8AC3E}">
        <p14:creationId xmlns:p14="http://schemas.microsoft.com/office/powerpoint/2010/main" xmlns="" val="31712812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47</a:t>
            </a:fld>
            <a:endParaRPr lang="en-GB"/>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r>
              <a:rPr lang="en-US" smtClean="0"/>
              <a:t>Module 4</a:t>
            </a:r>
            <a:endParaRPr lang="en-US"/>
          </a:p>
        </p:txBody>
      </p:sp>
      <p:sp>
        <p:nvSpPr>
          <p:cNvPr id="5" name="Slide Number Placeholder 4"/>
          <p:cNvSpPr>
            <a:spLocks noGrp="1"/>
          </p:cNvSpPr>
          <p:nvPr>
            <p:ph type="sldNum" sz="quarter" idx="11"/>
          </p:nvPr>
        </p:nvSpPr>
        <p:spPr/>
        <p:txBody>
          <a:bodyPr/>
          <a:lstStyle/>
          <a:p>
            <a:fld id="{529E7B8E-93E5-4882-902D-5CB648B877E3}" type="slidenum">
              <a:rPr lang="en-US" smtClean="0"/>
              <a:pPr/>
              <a:t>48</a:t>
            </a:fld>
            <a:endParaRPr lang="en-US"/>
          </a:p>
        </p:txBody>
      </p:sp>
    </p:spTree>
    <p:extLst>
      <p:ext uri="{BB962C8B-B14F-4D97-AF65-F5344CB8AC3E}">
        <p14:creationId xmlns="" xmlns:p14="http://schemas.microsoft.com/office/powerpoint/2010/main" val="2836140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49</a:t>
            </a:fld>
            <a:endParaRPr lang="en-GB"/>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750A1E1-C8D9-4447-9192-37BA973CD27A}" type="slidenum">
              <a:rPr lang="en-GB" smtClean="0"/>
              <a:pPr/>
              <a:t>50</a:t>
            </a:fld>
            <a:endParaRPr lang="en-GB"/>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768350"/>
            <a:ext cx="5543550" cy="3836988"/>
          </a:xfrm>
        </p:spPr>
      </p:sp>
      <p:sp>
        <p:nvSpPr>
          <p:cNvPr id="3" name="Notes Placeholder 2"/>
          <p:cNvSpPr>
            <a:spLocks noGrp="1"/>
          </p:cNvSpPr>
          <p:nvPr>
            <p:ph type="body" idx="1"/>
          </p:nvPr>
        </p:nvSpPr>
        <p:spPr/>
        <p:txBody>
          <a:bodyPr/>
          <a:lstStyle/>
          <a:p>
            <a:r>
              <a:rPr lang="en-GB" dirty="0" smtClean="0"/>
              <a:t>Thank you!</a:t>
            </a:r>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51</a:t>
            </a:fld>
            <a:endParaRPr lang="en-GB"/>
          </a:p>
        </p:txBody>
      </p:sp>
    </p:spTree>
    <p:extLst>
      <p:ext uri="{BB962C8B-B14F-4D97-AF65-F5344CB8AC3E}">
        <p14:creationId xmlns="" xmlns:p14="http://schemas.microsoft.com/office/powerpoint/2010/main" val="24491692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768350"/>
            <a:ext cx="5543550" cy="3836988"/>
          </a:xfrm>
        </p:spPr>
      </p:sp>
      <p:sp>
        <p:nvSpPr>
          <p:cNvPr id="3" name="Notes Placeholder 2"/>
          <p:cNvSpPr>
            <a:spLocks noGrp="1"/>
          </p:cNvSpPr>
          <p:nvPr>
            <p:ph type="body" idx="1"/>
          </p:nvPr>
        </p:nvSpPr>
        <p:spPr/>
        <p:txBody>
          <a:bodyPr/>
          <a:lstStyle/>
          <a:p>
            <a:r>
              <a:rPr lang="en-GB" dirty="0" smtClean="0"/>
              <a:t>Thank you!</a:t>
            </a:r>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52</a:t>
            </a:fld>
            <a:endParaRPr lang="en-GB"/>
          </a:p>
        </p:txBody>
      </p:sp>
    </p:spTree>
    <p:extLst>
      <p:ext uri="{BB962C8B-B14F-4D97-AF65-F5344CB8AC3E}">
        <p14:creationId xmlns="" xmlns:p14="http://schemas.microsoft.com/office/powerpoint/2010/main" val="2449169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0" y="0"/>
            <a:ext cx="9906000" cy="6858000"/>
          </a:xfrm>
          <a:prstGeom prst="rect">
            <a:avLst/>
          </a:prstGeom>
        </p:spPr>
      </p:pic>
      <p:sp>
        <p:nvSpPr>
          <p:cNvPr id="2" name="Title 1"/>
          <p:cNvSpPr>
            <a:spLocks noGrp="1"/>
          </p:cNvSpPr>
          <p:nvPr>
            <p:ph type="ctrTitle"/>
          </p:nvPr>
        </p:nvSpPr>
        <p:spPr>
          <a:xfrm>
            <a:off x="350488" y="1772816"/>
            <a:ext cx="9283032" cy="1080120"/>
          </a:xfrm>
        </p:spPr>
        <p:txBody>
          <a:bodyPr/>
          <a:lstStyle>
            <a:lvl1pPr algn="l">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50488" y="3573016"/>
            <a:ext cx="9283032" cy="1608584"/>
          </a:xfrm>
        </p:spPr>
        <p:txBody>
          <a:bodyPr>
            <a:normAutofit/>
          </a:bodyPr>
          <a:lstStyle>
            <a:lvl1pPr marL="0" indent="0" algn="l">
              <a:buNone/>
              <a:defRPr sz="2800" b="1">
                <a:solidFill>
                  <a:schemeClr val="accent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5" name="Picture 4"/>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360000" y="180000"/>
            <a:ext cx="2717862" cy="805950"/>
          </a:xfrm>
          <a:prstGeom prst="rect">
            <a:avLst/>
          </a:prstGeom>
        </p:spPr>
      </p:pic>
      <p:pic>
        <p:nvPicPr>
          <p:cNvPr id="1026" name="Picture 2"/>
          <p:cNvPicPr>
            <a:picLocks noChangeAspect="1" noChangeArrowheads="1"/>
          </p:cNvPicPr>
          <p:nvPr userDrawn="1"/>
        </p:nvPicPr>
        <p:blipFill>
          <a:blip r:embed="rId4">
            <a:extLst>
              <a:ext uri="{28A0092B-C50C-407E-A947-70E740481C1C}">
                <a14:useLocalDpi xmlns="" xmlns:a14="http://schemas.microsoft.com/office/drawing/2010/main" val="0"/>
              </a:ext>
            </a:extLst>
          </a:blip>
          <a:srcRect/>
          <a:stretch>
            <a:fillRect/>
          </a:stretch>
        </p:blipFill>
        <p:spPr bwMode="auto">
          <a:xfrm>
            <a:off x="1136576" y="73943"/>
            <a:ext cx="2000250" cy="12668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9" name="TextBox 3"/>
          <p:cNvSpPr txBox="1">
            <a:spLocks noChangeAspect="1"/>
          </p:cNvSpPr>
          <p:nvPr userDrawn="1"/>
        </p:nvSpPr>
        <p:spPr>
          <a:xfrm>
            <a:off x="4320000" y="360000"/>
            <a:ext cx="5220000" cy="120032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ctr" defTabSz="914400" rtl="0" eaLnBrk="1" latinLnBrk="0" hangingPunct="1">
              <a:spcBef>
                <a:spcPts val="0"/>
              </a:spcBef>
              <a:spcAft>
                <a:spcPts val="0"/>
              </a:spcAft>
            </a:pPr>
            <a:r>
              <a:rPr lang="hu-HU" sz="1600" b="1" kern="1200" dirty="0" smtClean="0">
                <a:solidFill>
                  <a:schemeClr val="bg1"/>
                </a:solidFill>
                <a:latin typeface="Calibri" panose="020F0502020204030204" pitchFamily="34" charset="0"/>
                <a:ea typeface="+mn-ea"/>
                <a:cs typeface="+mn-cs"/>
              </a:rPr>
              <a:t>Basic Professional Training Course on</a:t>
            </a:r>
            <a:r>
              <a:rPr lang="en-US" sz="1600" b="1" kern="1200" dirty="0" smtClean="0">
                <a:solidFill>
                  <a:schemeClr val="bg1"/>
                </a:solidFill>
                <a:latin typeface="Calibri" panose="020F0502020204030204" pitchFamily="34" charset="0"/>
                <a:ea typeface="+mn-ea"/>
                <a:cs typeface="+mn-cs"/>
              </a:rPr>
              <a:t> Nuclear Safety</a:t>
            </a:r>
            <a:endParaRPr lang="hu-HU" sz="1600" b="1" kern="1200" dirty="0" smtClean="0">
              <a:solidFill>
                <a:schemeClr val="bg1"/>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chemeClr val="bg1"/>
                </a:solidFill>
                <a:latin typeface="Calibri" panose="020F0502020204030204" pitchFamily="34" charset="0"/>
                <a:ea typeface="+mn-ea"/>
                <a:cs typeface="+mn-cs"/>
              </a:rPr>
              <a:t>Ghana </a:t>
            </a:r>
            <a:r>
              <a:rPr lang="en-US" sz="1400" b="0" kern="1200" dirty="0" smtClean="0">
                <a:solidFill>
                  <a:schemeClr val="bg1"/>
                </a:solidFill>
                <a:latin typeface="Calibri" panose="020F0502020204030204" pitchFamily="34" charset="0"/>
                <a:ea typeface="+mn-ea"/>
                <a:cs typeface="+mn-cs"/>
              </a:rPr>
              <a:t>Nuclear Regulatory Authority</a:t>
            </a:r>
            <a:endParaRPr lang="hu-HU" sz="1400" b="0" kern="1200" dirty="0" smtClean="0">
              <a:solidFill>
                <a:schemeClr val="bg1"/>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chemeClr val="bg1"/>
                </a:solidFill>
                <a:latin typeface="Calibri" panose="020F0502020204030204" pitchFamily="34" charset="0"/>
                <a:ea typeface="+mn-ea"/>
                <a:cs typeface="+mn-cs"/>
              </a:rPr>
              <a:t>Accra, Ghana</a:t>
            </a:r>
          </a:p>
          <a:p>
            <a:pPr marL="0" marR="0" indent="0" algn="ctr" defTabSz="914400" rtl="0" eaLnBrk="1" fontAlgn="auto" latinLnBrk="0" hangingPunct="1">
              <a:lnSpc>
                <a:spcPct val="100000"/>
              </a:lnSpc>
              <a:spcBef>
                <a:spcPts val="0"/>
              </a:spcBef>
              <a:spcAft>
                <a:spcPts val="0"/>
              </a:spcAft>
              <a:buClrTx/>
              <a:buSzTx/>
              <a:buFontTx/>
              <a:buNone/>
              <a:tabLst/>
              <a:defRPr/>
            </a:pPr>
            <a:r>
              <a:rPr lang="hu-HU" sz="1400" b="0" kern="1200" dirty="0" smtClean="0">
                <a:solidFill>
                  <a:schemeClr val="bg1"/>
                </a:solidFill>
                <a:latin typeface="Calibri" panose="020F0502020204030204" pitchFamily="34" charset="0"/>
                <a:ea typeface="+mn-ea"/>
                <a:cs typeface="+mn-cs"/>
              </a:rPr>
              <a:t>15-26 January</a:t>
            </a:r>
            <a:r>
              <a:rPr lang="en-GB" sz="1400" b="0" kern="1200" dirty="0" smtClean="0">
                <a:solidFill>
                  <a:schemeClr val="bg1"/>
                </a:solidFill>
                <a:latin typeface="Calibri" panose="020F0502020204030204" pitchFamily="34" charset="0"/>
                <a:ea typeface="+mn-ea"/>
                <a:cs typeface="+mn-cs"/>
              </a:rPr>
              <a:t> – </a:t>
            </a:r>
            <a:r>
              <a:rPr lang="hu-HU" sz="1400" b="0" kern="1200" dirty="0" smtClean="0">
                <a:solidFill>
                  <a:schemeClr val="bg1"/>
                </a:solidFill>
                <a:latin typeface="Calibri" panose="020F0502020204030204" pitchFamily="34" charset="0"/>
                <a:ea typeface="+mn-ea"/>
                <a:cs typeface="+mn-cs"/>
              </a:rPr>
              <a:t>19-30 March </a:t>
            </a:r>
            <a:r>
              <a:rPr lang="en-US" sz="1400" b="0" kern="1200" dirty="0" smtClean="0">
                <a:solidFill>
                  <a:schemeClr val="bg1"/>
                </a:solidFill>
                <a:latin typeface="Calibri" panose="020F0502020204030204" pitchFamily="34" charset="0"/>
                <a:ea typeface="+mn-ea"/>
                <a:cs typeface="+mn-cs"/>
              </a:rPr>
              <a:t>201</a:t>
            </a:r>
            <a:r>
              <a:rPr lang="hu-HU" sz="1400" b="0" kern="1200" dirty="0" smtClean="0">
                <a:solidFill>
                  <a:schemeClr val="bg1"/>
                </a:solidFill>
                <a:latin typeface="Calibri" panose="020F0502020204030204" pitchFamily="34" charset="0"/>
                <a:ea typeface="+mn-ea"/>
                <a:cs typeface="+mn-cs"/>
              </a:rPr>
              <a:t>8</a:t>
            </a:r>
          </a:p>
        </p:txBody>
      </p:sp>
    </p:spTree>
    <p:extLst>
      <p:ext uri="{BB962C8B-B14F-4D97-AF65-F5344CB8AC3E}">
        <p14:creationId xmlns="" xmlns:p14="http://schemas.microsoft.com/office/powerpoint/2010/main" val="317893433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3" name="Date Placeholder 12"/>
          <p:cNvSpPr>
            <a:spLocks noGrp="1"/>
          </p:cNvSpPr>
          <p:nvPr>
            <p:ph type="dt" sz="half" idx="10"/>
          </p:nvPr>
        </p:nvSpPr>
        <p:spPr/>
        <p:txBody>
          <a:bodyPr/>
          <a:lstStyle/>
          <a:p>
            <a:pPr algn="ctr"/>
            <a:r>
              <a:rPr lang="en-US" smtClean="0"/>
              <a:t>15-26 January - 19-30 March 2018</a:t>
            </a:r>
            <a:endParaRPr lang="en-US" dirty="0"/>
          </a:p>
        </p:txBody>
      </p:sp>
      <p:sp>
        <p:nvSpPr>
          <p:cNvPr id="14" name="Footer Placeholder 13"/>
          <p:cNvSpPr>
            <a:spLocks noGrp="1"/>
          </p:cNvSpPr>
          <p:nvPr>
            <p:ph type="ftr" sz="quarter" idx="11"/>
          </p:nvPr>
        </p:nvSpPr>
        <p:spPr/>
        <p:txBody>
          <a:bodyPr/>
          <a:lstStyle/>
          <a:p>
            <a:pPr algn="l"/>
            <a:r>
              <a:rPr lang="en-US" smtClean="0"/>
              <a:t>Title of the presentation</a:t>
            </a:r>
            <a:endParaRPr lang="en-US" dirty="0"/>
          </a:p>
        </p:txBody>
      </p:sp>
      <p:sp>
        <p:nvSpPr>
          <p:cNvPr id="15" name="Slide Number Placeholder 14"/>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 xmlns:p14="http://schemas.microsoft.com/office/powerpoint/2010/main" val="19892027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0" y="0"/>
            <a:ext cx="9906000" cy="6858000"/>
          </a:xfrm>
          <a:prstGeom prst="rect">
            <a:avLst/>
          </a:prstGeom>
          <a:ln>
            <a:noFill/>
          </a:ln>
        </p:spPr>
      </p:pic>
      <p:sp>
        <p:nvSpPr>
          <p:cNvPr id="5" name="Subtitle 2"/>
          <p:cNvSpPr>
            <a:spLocks noGrp="1"/>
          </p:cNvSpPr>
          <p:nvPr>
            <p:ph type="subTitle" idx="1"/>
          </p:nvPr>
        </p:nvSpPr>
        <p:spPr>
          <a:xfrm>
            <a:off x="350488" y="3573016"/>
            <a:ext cx="9283032" cy="1608584"/>
          </a:xfrm>
        </p:spPr>
        <p:txBody>
          <a:bodyPr>
            <a:normAutofit/>
          </a:bodyPr>
          <a:lstStyle>
            <a:lvl1pPr marL="0" indent="0" algn="l">
              <a:buNone/>
              <a:defRPr sz="2800" b="1">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pic>
        <p:nvPicPr>
          <p:cNvPr id="6" name="Picture 5"/>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355005" y="174778"/>
            <a:ext cx="2708831" cy="805950"/>
          </a:xfrm>
          <a:prstGeom prst="rect">
            <a:avLst/>
          </a:prstGeom>
        </p:spPr>
      </p:pic>
      <p:pic>
        <p:nvPicPr>
          <p:cNvPr id="1026" name="Picture 2"/>
          <p:cNvPicPr>
            <a:picLocks noChangeAspect="1" noChangeArrowheads="1"/>
          </p:cNvPicPr>
          <p:nvPr userDrawn="1"/>
        </p:nvPicPr>
        <p:blipFill>
          <a:blip r:embed="rId4">
            <a:extLst>
              <a:ext uri="{28A0092B-C50C-407E-A947-70E740481C1C}">
                <a14:useLocalDpi xmlns="" xmlns:a14="http://schemas.microsoft.com/office/drawing/2010/main" val="0"/>
              </a:ext>
            </a:extLst>
          </a:blip>
          <a:srcRect/>
          <a:stretch>
            <a:fillRect/>
          </a:stretch>
        </p:blipFill>
        <p:spPr bwMode="auto">
          <a:xfrm>
            <a:off x="1160478" y="315435"/>
            <a:ext cx="2177526" cy="9715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8" name="TextBox 3"/>
          <p:cNvSpPr txBox="1">
            <a:spLocks noChangeAspect="1"/>
          </p:cNvSpPr>
          <p:nvPr userDrawn="1"/>
        </p:nvSpPr>
        <p:spPr>
          <a:xfrm>
            <a:off x="4320000" y="360000"/>
            <a:ext cx="5220000" cy="120032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ctr" defTabSz="914400" rtl="0" eaLnBrk="1" latinLnBrk="0" hangingPunct="1">
              <a:spcBef>
                <a:spcPts val="0"/>
              </a:spcBef>
              <a:spcAft>
                <a:spcPts val="0"/>
              </a:spcAft>
            </a:pPr>
            <a:r>
              <a:rPr lang="hu-HU" sz="1600" b="1" kern="1200" dirty="0" smtClean="0">
                <a:solidFill>
                  <a:srgbClr val="000000"/>
                </a:solidFill>
                <a:latin typeface="Calibri" panose="020F0502020204030204" pitchFamily="34" charset="0"/>
                <a:ea typeface="+mn-ea"/>
                <a:cs typeface="+mn-cs"/>
              </a:rPr>
              <a:t>Basic Professional Training Course on</a:t>
            </a:r>
            <a:r>
              <a:rPr lang="en-US" sz="1600" b="1" kern="1200" dirty="0" smtClean="0">
                <a:solidFill>
                  <a:srgbClr val="000000"/>
                </a:solidFill>
                <a:latin typeface="Calibri" panose="020F0502020204030204" pitchFamily="34" charset="0"/>
                <a:ea typeface="+mn-ea"/>
                <a:cs typeface="+mn-cs"/>
              </a:rPr>
              <a:t> Nuclear Safety</a:t>
            </a:r>
            <a:endParaRPr lang="hu-HU" sz="1600" b="1" kern="1200" dirty="0" smtClean="0">
              <a:solidFill>
                <a:srgbClr val="000000"/>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rgbClr val="000000"/>
                </a:solidFill>
                <a:latin typeface="Calibri" panose="020F0502020204030204" pitchFamily="34" charset="0"/>
                <a:ea typeface="+mn-ea"/>
                <a:cs typeface="+mn-cs"/>
              </a:rPr>
              <a:t>Ghana </a:t>
            </a:r>
            <a:r>
              <a:rPr lang="en-US" sz="1400" b="0" kern="1200" dirty="0" smtClean="0">
                <a:solidFill>
                  <a:srgbClr val="000000"/>
                </a:solidFill>
                <a:latin typeface="Calibri" panose="020F0502020204030204" pitchFamily="34" charset="0"/>
                <a:ea typeface="+mn-ea"/>
                <a:cs typeface="+mn-cs"/>
              </a:rPr>
              <a:t>Nuclear Regulatory Authority</a:t>
            </a:r>
            <a:endParaRPr lang="hu-HU" sz="1400" b="0" kern="1200" dirty="0" smtClean="0">
              <a:solidFill>
                <a:srgbClr val="000000"/>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rgbClr val="000000"/>
                </a:solidFill>
                <a:latin typeface="Calibri" panose="020F0502020204030204" pitchFamily="34" charset="0"/>
                <a:ea typeface="+mn-ea"/>
                <a:cs typeface="+mn-cs"/>
              </a:rPr>
              <a:t>Accra, Ghana</a:t>
            </a:r>
          </a:p>
          <a:p>
            <a:pPr marL="0" marR="0" indent="0" algn="ctr" defTabSz="914400" rtl="0" eaLnBrk="1" fontAlgn="auto" latinLnBrk="0" hangingPunct="1">
              <a:lnSpc>
                <a:spcPct val="100000"/>
              </a:lnSpc>
              <a:spcBef>
                <a:spcPts val="0"/>
              </a:spcBef>
              <a:spcAft>
                <a:spcPts val="0"/>
              </a:spcAft>
              <a:buClrTx/>
              <a:buSzTx/>
              <a:buFontTx/>
              <a:buNone/>
              <a:tabLst/>
              <a:defRPr/>
            </a:pPr>
            <a:r>
              <a:rPr lang="hu-HU" sz="1400" b="0" kern="1200" dirty="0" smtClean="0">
                <a:solidFill>
                  <a:srgbClr val="000000"/>
                </a:solidFill>
                <a:latin typeface="Calibri" panose="020F0502020204030204" pitchFamily="34" charset="0"/>
                <a:ea typeface="+mn-ea"/>
                <a:cs typeface="+mn-cs"/>
              </a:rPr>
              <a:t>15-26 January</a:t>
            </a:r>
            <a:r>
              <a:rPr lang="en-GB" sz="1400" b="0" kern="1200" dirty="0" smtClean="0">
                <a:solidFill>
                  <a:srgbClr val="000000"/>
                </a:solidFill>
                <a:latin typeface="Calibri" panose="020F0502020204030204" pitchFamily="34" charset="0"/>
                <a:ea typeface="+mn-ea"/>
                <a:cs typeface="+mn-cs"/>
              </a:rPr>
              <a:t> – </a:t>
            </a:r>
            <a:r>
              <a:rPr lang="hu-HU" sz="1400" b="0" kern="1200" dirty="0" smtClean="0">
                <a:solidFill>
                  <a:srgbClr val="000000"/>
                </a:solidFill>
                <a:latin typeface="Calibri" panose="020F0502020204030204" pitchFamily="34" charset="0"/>
                <a:ea typeface="+mn-ea"/>
                <a:cs typeface="+mn-cs"/>
              </a:rPr>
              <a:t>19-30 March </a:t>
            </a:r>
            <a:r>
              <a:rPr lang="en-US" sz="1400" b="0" kern="1200" dirty="0" smtClean="0">
                <a:solidFill>
                  <a:srgbClr val="000000"/>
                </a:solidFill>
                <a:latin typeface="Calibri" panose="020F0502020204030204" pitchFamily="34" charset="0"/>
                <a:ea typeface="+mn-ea"/>
                <a:cs typeface="+mn-cs"/>
              </a:rPr>
              <a:t>201</a:t>
            </a:r>
            <a:r>
              <a:rPr lang="hu-HU" sz="1400" b="0" kern="1200" dirty="0" smtClean="0">
                <a:solidFill>
                  <a:srgbClr val="000000"/>
                </a:solidFill>
                <a:latin typeface="Calibri" panose="020F0502020204030204" pitchFamily="34" charset="0"/>
                <a:ea typeface="+mn-ea"/>
                <a:cs typeface="+mn-cs"/>
              </a:rPr>
              <a:t>8</a:t>
            </a:r>
          </a:p>
        </p:txBody>
      </p:sp>
    </p:spTree>
    <p:extLst>
      <p:ext uri="{BB962C8B-B14F-4D97-AF65-F5344CB8AC3E}">
        <p14:creationId xmlns="" xmlns:p14="http://schemas.microsoft.com/office/powerpoint/2010/main" val="20918032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80000" y="1259999"/>
            <a:ext cx="4680000" cy="52200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5040000" y="1260000"/>
            <a:ext cx="4680000" cy="52200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Date Placeholder 13"/>
          <p:cNvSpPr>
            <a:spLocks noGrp="1"/>
          </p:cNvSpPr>
          <p:nvPr>
            <p:ph type="dt" sz="half" idx="10"/>
          </p:nvPr>
        </p:nvSpPr>
        <p:spPr/>
        <p:txBody>
          <a:bodyPr/>
          <a:lstStyle>
            <a:lvl1pPr algn="ctr">
              <a:defRPr/>
            </a:lvl1pPr>
          </a:lstStyle>
          <a:p>
            <a:r>
              <a:rPr lang="en-US" smtClean="0"/>
              <a:t>15-26 January - 19-30 March 2018</a:t>
            </a:r>
            <a:endParaRPr lang="en-US" dirty="0"/>
          </a:p>
        </p:txBody>
      </p:sp>
      <p:sp>
        <p:nvSpPr>
          <p:cNvPr id="15" name="Footer Placeholder 14"/>
          <p:cNvSpPr>
            <a:spLocks noGrp="1"/>
          </p:cNvSpPr>
          <p:nvPr>
            <p:ph type="ftr" sz="quarter" idx="11"/>
          </p:nvPr>
        </p:nvSpPr>
        <p:spPr/>
        <p:txBody>
          <a:bodyPr/>
          <a:lstStyle>
            <a:lvl1pPr algn="l">
              <a:defRPr/>
            </a:lvl1pPr>
          </a:lstStyle>
          <a:p>
            <a:r>
              <a:rPr lang="en-US" smtClean="0"/>
              <a:t>Title of the presentation</a:t>
            </a:r>
            <a:endParaRPr lang="en-US" dirty="0"/>
          </a:p>
        </p:txBody>
      </p:sp>
      <p:sp>
        <p:nvSpPr>
          <p:cNvPr id="16" name="Slide Number Placeholder 15"/>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 xmlns:p14="http://schemas.microsoft.com/office/powerpoint/2010/main" val="2682252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80000" y="1260000"/>
            <a:ext cx="4680000" cy="540000"/>
          </a:xfrm>
        </p:spPr>
        <p:txBody>
          <a:bodyPr anchor="ctr" anchorCtr="0">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0000" y="1800000"/>
            <a:ext cx="4680000" cy="4680000"/>
          </a:xfrm>
        </p:spPr>
        <p:txBody>
          <a:bodyPr/>
          <a:lstStyle>
            <a:lvl1pPr marL="252000" indent="-252000">
              <a:defRPr sz="2800"/>
            </a:lvl1pPr>
            <a:lvl2pPr>
              <a:defRPr sz="2400"/>
            </a:lvl2pPr>
            <a:lvl3pPr>
              <a:defRPr sz="2000"/>
            </a:lvl3pPr>
            <a:lvl4pPr marL="1440000">
              <a:defRPr sz="2000"/>
            </a:lvl4pPr>
            <a:lvl5pPr marL="1728000">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5040000" y="1260000"/>
            <a:ext cx="4680000" cy="540000"/>
          </a:xfrm>
        </p:spPr>
        <p:txBody>
          <a:bodyPr anchor="ctr" anchorCtr="0">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40000" y="1800000"/>
            <a:ext cx="4680000" cy="4680000"/>
          </a:xfrm>
        </p:spPr>
        <p:txBody>
          <a:bodyPr/>
          <a:lstStyle>
            <a:lvl1pPr marL="360000" indent="-360000">
              <a:defRPr lang="en-US" sz="2800" kern="1200" dirty="0" smtClean="0">
                <a:solidFill>
                  <a:srgbClr val="000000"/>
                </a:solidFill>
                <a:latin typeface="Calibri" panose="020F0502020204030204" pitchFamily="34" charset="0"/>
                <a:ea typeface="+mn-ea"/>
                <a:cs typeface="+mn-cs"/>
              </a:defRPr>
            </a:lvl1pPr>
            <a:lvl2pPr>
              <a:defRPr sz="2400"/>
            </a:lvl2pPr>
            <a:lvl3pPr>
              <a:defRPr sz="2000"/>
            </a:lvl3pPr>
            <a:lvl4pPr marL="1440000">
              <a:defRPr sz="2000"/>
            </a:lvl4pPr>
            <a:lvl5pPr marL="1728000">
              <a:defRPr sz="2000"/>
            </a:lvl5pPr>
            <a:lvl6pPr>
              <a:defRPr sz="1600"/>
            </a:lvl6pPr>
            <a:lvl7pPr>
              <a:defRPr sz="1600"/>
            </a:lvl7pPr>
            <a:lvl8pPr>
              <a:defRPr sz="1600"/>
            </a:lvl8pPr>
            <a:lvl9pPr>
              <a:defRPr sz="1600"/>
            </a:lvl9pPr>
          </a:lstStyle>
          <a:p>
            <a:pPr marL="252000" lvl="0" indent="-252000" algn="l" defTabSz="900000" rtl="0" eaLnBrk="1" latinLnBrk="0" hangingPunct="1">
              <a:spcBef>
                <a:spcPts val="600"/>
              </a:spcBef>
              <a:buFont typeface="Arial" panose="020B0604020202020204" pitchFamily="34" charset="0"/>
              <a:buChar cha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Date Placeholder 15"/>
          <p:cNvSpPr>
            <a:spLocks noGrp="1"/>
          </p:cNvSpPr>
          <p:nvPr>
            <p:ph type="dt" sz="half" idx="10"/>
          </p:nvPr>
        </p:nvSpPr>
        <p:spPr/>
        <p:txBody>
          <a:bodyPr/>
          <a:lstStyle>
            <a:lvl1pPr algn="ctr">
              <a:defRPr/>
            </a:lvl1pPr>
          </a:lstStyle>
          <a:p>
            <a:r>
              <a:rPr lang="en-US" smtClean="0"/>
              <a:t>15-26 January - 19-30 March 2018</a:t>
            </a:r>
            <a:endParaRPr lang="en-US" dirty="0"/>
          </a:p>
        </p:txBody>
      </p:sp>
      <p:sp>
        <p:nvSpPr>
          <p:cNvPr id="17" name="Footer Placeholder 16"/>
          <p:cNvSpPr>
            <a:spLocks noGrp="1"/>
          </p:cNvSpPr>
          <p:nvPr>
            <p:ph type="ftr" sz="quarter" idx="11"/>
          </p:nvPr>
        </p:nvSpPr>
        <p:spPr/>
        <p:txBody>
          <a:bodyPr/>
          <a:lstStyle>
            <a:lvl1pPr algn="l">
              <a:defRPr/>
            </a:lvl1pPr>
          </a:lstStyle>
          <a:p>
            <a:r>
              <a:rPr lang="en-US" smtClean="0"/>
              <a:t>Title of the presentation</a:t>
            </a:r>
            <a:endParaRPr lang="en-US" dirty="0"/>
          </a:p>
        </p:txBody>
      </p:sp>
      <p:sp>
        <p:nvSpPr>
          <p:cNvPr id="18" name="Slide Number Placeholder 17"/>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 xmlns:p14="http://schemas.microsoft.com/office/powerpoint/2010/main" val="1833714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9" name="Date Placeholder 8"/>
          <p:cNvSpPr>
            <a:spLocks noGrp="1"/>
          </p:cNvSpPr>
          <p:nvPr>
            <p:ph type="dt" sz="half" idx="10"/>
          </p:nvPr>
        </p:nvSpPr>
        <p:spPr>
          <a:xfrm>
            <a:off x="6660000" y="6480000"/>
            <a:ext cx="2520000" cy="252000"/>
          </a:xfrm>
        </p:spPr>
        <p:txBody>
          <a:bodyPr/>
          <a:lstStyle>
            <a:lvl1pPr algn="ctr">
              <a:defRPr/>
            </a:lvl1pPr>
          </a:lstStyle>
          <a:p>
            <a:r>
              <a:rPr lang="en-US" dirty="0" smtClean="0"/>
              <a:t>15-26 January - 19-30 March 2018</a:t>
            </a:r>
            <a:endParaRPr lang="en-US" dirty="0"/>
          </a:p>
        </p:txBody>
      </p:sp>
      <p:sp>
        <p:nvSpPr>
          <p:cNvPr id="10" name="Footer Placeholder 9"/>
          <p:cNvSpPr>
            <a:spLocks noGrp="1"/>
          </p:cNvSpPr>
          <p:nvPr>
            <p:ph type="ftr" sz="quarter" idx="11"/>
          </p:nvPr>
        </p:nvSpPr>
        <p:spPr/>
        <p:txBody>
          <a:bodyPr/>
          <a:lstStyle>
            <a:lvl1pPr algn="l">
              <a:defRPr/>
            </a:lvl1pPr>
          </a:lstStyle>
          <a:p>
            <a:r>
              <a:rPr lang="en-US" dirty="0" smtClean="0"/>
              <a:t>Title of the presentation</a:t>
            </a:r>
            <a:endParaRPr lang="en-US" dirty="0"/>
          </a:p>
        </p:txBody>
      </p:sp>
      <p:sp>
        <p:nvSpPr>
          <p:cNvPr id="11" name="Slide Number Placeholder 10"/>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 xmlns:p14="http://schemas.microsoft.com/office/powerpoint/2010/main" val="1192189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1" name="Date Placeholder 10"/>
          <p:cNvSpPr>
            <a:spLocks noGrp="1"/>
          </p:cNvSpPr>
          <p:nvPr>
            <p:ph type="dt" sz="half" idx="10"/>
          </p:nvPr>
        </p:nvSpPr>
        <p:spPr/>
        <p:txBody>
          <a:bodyPr/>
          <a:lstStyle>
            <a:lvl1pPr algn="ctr">
              <a:defRPr/>
            </a:lvl1pPr>
          </a:lstStyle>
          <a:p>
            <a:r>
              <a:rPr lang="en-US" smtClean="0"/>
              <a:t>15-26 January - 19-30 March 2018</a:t>
            </a:r>
            <a:endParaRPr lang="en-US" dirty="0"/>
          </a:p>
        </p:txBody>
      </p:sp>
      <p:sp>
        <p:nvSpPr>
          <p:cNvPr id="12" name="Footer Placeholder 11"/>
          <p:cNvSpPr>
            <a:spLocks noGrp="1"/>
          </p:cNvSpPr>
          <p:nvPr>
            <p:ph type="ftr" sz="quarter" idx="11"/>
          </p:nvPr>
        </p:nvSpPr>
        <p:spPr/>
        <p:txBody>
          <a:bodyPr/>
          <a:lstStyle>
            <a:lvl1pPr algn="l">
              <a:defRPr/>
            </a:lvl1pPr>
          </a:lstStyle>
          <a:p>
            <a:r>
              <a:rPr lang="en-US" smtClean="0"/>
              <a:t>Title of the presentation</a:t>
            </a:r>
            <a:endParaRPr lang="en-US" dirty="0"/>
          </a:p>
        </p:txBody>
      </p:sp>
      <p:sp>
        <p:nvSpPr>
          <p:cNvPr id="13" name="Slide Number Placeholder 12"/>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 xmlns:p14="http://schemas.microsoft.com/office/powerpoint/2010/main" val="1071505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p:nvPr userDrawn="1"/>
        </p:nvSpPr>
        <p:spPr>
          <a:xfrm flipH="1" flipV="1">
            <a:off x="1" y="5301208"/>
            <a:ext cx="6903217" cy="1556792"/>
          </a:xfrm>
          <a:prstGeom prst="rect">
            <a:avLst/>
          </a:prstGeom>
          <a:gradFill flip="none" rotWithShape="1">
            <a:gsLst>
              <a:gs pos="48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rtlCol="0" anchor="ctr"/>
          <a:lstStyle/>
          <a:p>
            <a:pPr algn="ctr"/>
            <a:endParaRPr lang="en-GB"/>
          </a:p>
        </p:txBody>
      </p:sp>
      <p:sp>
        <p:nvSpPr>
          <p:cNvPr id="11" name="Rectangle 10"/>
          <p:cNvSpPr/>
          <p:nvPr userDrawn="1"/>
        </p:nvSpPr>
        <p:spPr>
          <a:xfrm>
            <a:off x="2" y="0"/>
            <a:ext cx="9905999" cy="2132856"/>
          </a:xfrm>
          <a:prstGeom prst="rect">
            <a:avLst/>
          </a:prstGeom>
          <a:gradFill flip="none" rotWithShape="1">
            <a:gsLst>
              <a:gs pos="56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rtlCol="0" anchor="ctr"/>
          <a:lstStyle/>
          <a:p>
            <a:pPr algn="ctr"/>
            <a:endParaRPr lang="en-GB"/>
          </a:p>
        </p:txBody>
      </p:sp>
      <p:sp>
        <p:nvSpPr>
          <p:cNvPr id="8" name="Rectangle 5"/>
          <p:cNvSpPr>
            <a:spLocks noGrp="1" noChangeArrowheads="1"/>
          </p:cNvSpPr>
          <p:nvPr>
            <p:ph type="dt" sz="half" idx="2"/>
          </p:nvPr>
        </p:nvSpPr>
        <p:spPr bwMode="white">
          <a:xfrm>
            <a:off x="6660000" y="6480000"/>
            <a:ext cx="2520000" cy="25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pPr algn="ctr"/>
            <a:r>
              <a:rPr lang="en-US" dirty="0" smtClean="0"/>
              <a:t>15-26 January - 19-30 March 2018</a:t>
            </a:r>
            <a:endParaRPr lang="en-US" dirty="0"/>
          </a:p>
        </p:txBody>
      </p:sp>
      <p:sp>
        <p:nvSpPr>
          <p:cNvPr id="9" name="Rectangle 6"/>
          <p:cNvSpPr>
            <a:spLocks noGrp="1" noChangeArrowheads="1"/>
          </p:cNvSpPr>
          <p:nvPr>
            <p:ph type="ftr" sz="quarter" idx="3"/>
          </p:nvPr>
        </p:nvSpPr>
        <p:spPr bwMode="white">
          <a:xfrm>
            <a:off x="1800000" y="6480000"/>
            <a:ext cx="4860000" cy="25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pPr algn="l"/>
            <a:r>
              <a:rPr lang="en-US" dirty="0" smtClean="0"/>
              <a:t>Title of the presentation</a:t>
            </a:r>
            <a:endParaRPr lang="en-US" dirty="0"/>
          </a:p>
        </p:txBody>
      </p:sp>
      <p:sp>
        <p:nvSpPr>
          <p:cNvPr id="10" name="Rectangle 7"/>
          <p:cNvSpPr>
            <a:spLocks noGrp="1" noChangeArrowheads="1"/>
          </p:cNvSpPr>
          <p:nvPr>
            <p:ph type="sldNum" sz="quarter" idx="4"/>
          </p:nvPr>
        </p:nvSpPr>
        <p:spPr bwMode="white">
          <a:xfrm>
            <a:off x="9180000" y="6480000"/>
            <a:ext cx="540000" cy="25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fld id="{23A0628E-C12F-4F8C-9895-BCD5E30100D3}" type="slidenum">
              <a:rPr lang="en-US" smtClean="0"/>
              <a:pPr/>
              <a:t>‹#›</a:t>
            </a:fld>
            <a:endParaRPr lang="en-US" dirty="0"/>
          </a:p>
        </p:txBody>
      </p:sp>
      <p:sp>
        <p:nvSpPr>
          <p:cNvPr id="2" name="Title Placeholder 1"/>
          <p:cNvSpPr>
            <a:spLocks noGrp="1"/>
          </p:cNvSpPr>
          <p:nvPr>
            <p:ph type="title"/>
          </p:nvPr>
        </p:nvSpPr>
        <p:spPr>
          <a:xfrm>
            <a:off x="180000" y="180000"/>
            <a:ext cx="9000000" cy="900000"/>
          </a:xfrm>
          <a:prstGeom prst="rect">
            <a:avLst/>
          </a:prstGeom>
        </p:spPr>
        <p:txBody>
          <a:bodyPr vert="horz" lIns="72000" tIns="36000" rIns="0" bIns="0" rtlCol="0" anchor="ctr">
            <a:no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180000" y="1259999"/>
            <a:ext cx="9540000" cy="5220000"/>
          </a:xfrm>
          <a:prstGeom prst="rect">
            <a:avLst/>
          </a:prstGeom>
        </p:spPr>
        <p:txBody>
          <a:bodyPr vert="horz" lIns="72000" tIns="3600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1027" name="Picture 3"/>
          <p:cNvPicPr>
            <a:picLocks noChangeAspect="1" noChangeArrowheads="1"/>
          </p:cNvPicPr>
          <p:nvPr userDrawn="1"/>
        </p:nvPicPr>
        <p:blipFill>
          <a:blip r:embed="rId9" cstate="print">
            <a:extLst>
              <a:ext uri="{28A0092B-C50C-407E-A947-70E740481C1C}">
                <a14:useLocalDpi xmlns="" xmlns:a14="http://schemas.microsoft.com/office/drawing/2010/main" val="0"/>
              </a:ext>
            </a:extLst>
          </a:blip>
          <a:srcRect/>
          <a:stretch>
            <a:fillRect/>
          </a:stretch>
        </p:blipFill>
        <p:spPr bwMode="auto">
          <a:xfrm>
            <a:off x="9403200" y="180000"/>
            <a:ext cx="463362" cy="565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243750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2" r:id="rId4"/>
    <p:sldLayoutId id="2147483653" r:id="rId5"/>
    <p:sldLayoutId id="2147483654" r:id="rId6"/>
    <p:sldLayoutId id="2147483655" r:id="rId7"/>
  </p:sldLayoutIdLst>
  <p:timing>
    <p:tnLst>
      <p:par>
        <p:cTn id="1" dur="indefinite" restart="never" nodeType="tmRoot"/>
      </p:par>
    </p:tnLst>
  </p:timing>
  <p:hf hdr="0"/>
  <p:txStyles>
    <p:titleStyle>
      <a:lvl1pPr algn="l" defTabSz="914400" rtl="0" eaLnBrk="1" latinLnBrk="0" hangingPunct="1">
        <a:spcBef>
          <a:spcPct val="0"/>
        </a:spcBef>
        <a:buNone/>
        <a:defRPr sz="3600" b="1" kern="1200">
          <a:solidFill>
            <a:schemeClr val="tx2"/>
          </a:solidFill>
          <a:latin typeface="Calibri" panose="020F0502020204030204" pitchFamily="34" charset="0"/>
          <a:ea typeface="+mj-ea"/>
          <a:cs typeface="+mj-cs"/>
        </a:defRPr>
      </a:lvl1pPr>
    </p:titleStyle>
    <p:body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31.xml"/><Relationship Id="rId7"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oleObject" Target="../embeddings/oleObject1.bin"/></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jpeg"/></Relationships>
</file>

<file path=ppt/slides/_rels/slide44.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hyperlink" Target="http://www-pub.iaea.org/MTCD/publications/PDF/EPR-NPP_PPA_web.pdf" TargetMode="External"/><Relationship Id="rId18" Type="http://schemas.openxmlformats.org/officeDocument/2006/relationships/image" Target="../media/image47.png"/><Relationship Id="rId26" Type="http://schemas.openxmlformats.org/officeDocument/2006/relationships/image" Target="../media/image51.png"/><Relationship Id="rId3" Type="http://schemas.openxmlformats.org/officeDocument/2006/relationships/hyperlink" Target="http://www-pub.iaea.org/MTCD/Publications/PDF/EPR-Lessons%20learned%202012_web.pdf" TargetMode="External"/><Relationship Id="rId21" Type="http://schemas.openxmlformats.org/officeDocument/2006/relationships/hyperlink" Target="http://www-pub.iaea.org/mtcd/publications/pdf/method2003_web.pdf" TargetMode="External"/><Relationship Id="rId7" Type="http://schemas.openxmlformats.org/officeDocument/2006/relationships/hyperlink" Target="http://www-pub.iaea.org/MTCD/Publications/PDF/EPR-TrigaRR_web.pdf" TargetMode="External"/><Relationship Id="rId12" Type="http://schemas.openxmlformats.org/officeDocument/2006/relationships/image" Target="../media/image44.png"/><Relationship Id="rId17" Type="http://schemas.openxmlformats.org/officeDocument/2006/relationships/hyperlink" Target="http://www-pub.iaea.org/MTCD/Publications/PDF/EPR-Biodosimetry%202011_web.pdf" TargetMode="External"/><Relationship Id="rId25" Type="http://schemas.openxmlformats.org/officeDocument/2006/relationships/hyperlink" Target="http://www-pub.iaea.org/MTCD/publications/PDF/epr_Firstresponder_web.pdf" TargetMode="External"/><Relationship Id="rId2" Type="http://schemas.openxmlformats.org/officeDocument/2006/relationships/notesSlide" Target="../notesSlides/notesSlide44.xml"/><Relationship Id="rId16" Type="http://schemas.openxmlformats.org/officeDocument/2006/relationships/image" Target="../media/image46.jpeg"/><Relationship Id="rId20"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image" Target="../media/image41.jpeg"/><Relationship Id="rId11" Type="http://schemas.openxmlformats.org/officeDocument/2006/relationships/hyperlink" Target="http://www-pub.iaea.org/MTCD/Publications/PDF/EPR-ResearchReactor2011_web.pdf" TargetMode="External"/><Relationship Id="rId24" Type="http://schemas.openxmlformats.org/officeDocument/2006/relationships/image" Target="../media/image50.jpeg"/><Relationship Id="rId5" Type="http://schemas.openxmlformats.org/officeDocument/2006/relationships/hyperlink" Target="http://www-pub.iaea.org/MTCD/publications/PDF/EPR-Embarking%202012_web.pdf" TargetMode="External"/><Relationship Id="rId15" Type="http://schemas.openxmlformats.org/officeDocument/2006/relationships/hyperlink" Target="http://www-pub.iaea.org/MTCD/publications/PDF/EPR-MEDICAL-2005_web.pdf" TargetMode="External"/><Relationship Id="rId23" Type="http://schemas.openxmlformats.org/officeDocument/2006/relationships/hyperlink" Target="http://www-pub.iaea.org/MTCD/publications/PDF/EPR_D_web.pdf" TargetMode="External"/><Relationship Id="rId10" Type="http://schemas.openxmlformats.org/officeDocument/2006/relationships/image" Target="../media/image43.png"/><Relationship Id="rId19" Type="http://schemas.openxmlformats.org/officeDocument/2006/relationships/hyperlink" Target="http://www-pub.iaea.org/MTCD/publications/PDF/Exercise2005_web.pdf" TargetMode="External"/><Relationship Id="rId4" Type="http://schemas.openxmlformats.org/officeDocument/2006/relationships/image" Target="../media/image40.jpeg"/><Relationship Id="rId9" Type="http://schemas.openxmlformats.org/officeDocument/2006/relationships/hyperlink" Target="http://www-pub.iaea.org/MTCD/publications/PDF/EPR-Communcation_web.pdf" TargetMode="External"/><Relationship Id="rId14" Type="http://schemas.openxmlformats.org/officeDocument/2006/relationships/image" Target="../media/image45.png"/><Relationship Id="rId22" Type="http://schemas.openxmlformats.org/officeDocument/2006/relationships/image" Target="../media/image49.wmf"/></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425" y="2230016"/>
            <a:ext cx="9283032" cy="1080120"/>
          </a:xfrm>
        </p:spPr>
        <p:txBody>
          <a:bodyPr/>
          <a:lstStyle/>
          <a:p>
            <a:r>
              <a:rPr lang="en-US" dirty="0" smtClean="0"/>
              <a:t>Unit 3:</a:t>
            </a:r>
            <a:br>
              <a:rPr lang="en-US" dirty="0" smtClean="0"/>
            </a:br>
            <a:r>
              <a:rPr lang="en-US" dirty="0" smtClean="0"/>
              <a:t>Role of the IAEA on preparedness and </a:t>
            </a:r>
            <a:r>
              <a:rPr lang="en-US" dirty="0" smtClean="0"/>
              <a:t>response  </a:t>
            </a:r>
            <a:r>
              <a:rPr lang="en-US" dirty="0" smtClean="0"/>
              <a:t>for a nuclear or radiological emergency </a:t>
            </a:r>
            <a:endParaRPr lang="en-GB" dirty="0"/>
          </a:p>
        </p:txBody>
      </p:sp>
      <p:sp>
        <p:nvSpPr>
          <p:cNvPr id="3" name="Subtitle 2"/>
          <p:cNvSpPr>
            <a:spLocks noGrp="1"/>
          </p:cNvSpPr>
          <p:nvPr>
            <p:ph type="subTitle" idx="1"/>
          </p:nvPr>
        </p:nvSpPr>
        <p:spPr>
          <a:xfrm>
            <a:off x="362520" y="4403195"/>
            <a:ext cx="9283032" cy="1608584"/>
          </a:xfrm>
        </p:spPr>
        <p:txBody>
          <a:bodyPr/>
          <a:lstStyle/>
          <a:p>
            <a:r>
              <a:rPr lang="hu-HU" dirty="0" smtClean="0"/>
              <a:t>Name of Lecturer</a:t>
            </a:r>
          </a:p>
          <a:p>
            <a:r>
              <a:rPr lang="hu-HU" dirty="0" smtClean="0"/>
              <a:t>Organization</a:t>
            </a:r>
          </a:p>
          <a:p>
            <a:r>
              <a:rPr lang="hu-HU" dirty="0" smtClean="0"/>
              <a:t>Email address</a:t>
            </a:r>
            <a:endParaRPr lang="en-GB" dirty="0"/>
          </a:p>
        </p:txBody>
      </p:sp>
    </p:spTree>
    <p:extLst>
      <p:ext uri="{BB962C8B-B14F-4D97-AF65-F5344CB8AC3E}">
        <p14:creationId xmlns="" xmlns:p14="http://schemas.microsoft.com/office/powerpoint/2010/main" val="1444074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Le</a:t>
            </a:r>
            <a:r>
              <a:rPr lang="en-US" dirty="0" smtClean="0"/>
              <a:t>a</a:t>
            </a:r>
            <a:r>
              <a:rPr lang="hu-HU" dirty="0" smtClean="0"/>
              <a:t>rning objective</a:t>
            </a:r>
            <a:endParaRPr lang="en-GB" dirty="0"/>
          </a:p>
        </p:txBody>
      </p:sp>
      <p:sp>
        <p:nvSpPr>
          <p:cNvPr id="3" name="Content Placeholder 2"/>
          <p:cNvSpPr>
            <a:spLocks noGrp="1"/>
          </p:cNvSpPr>
          <p:nvPr>
            <p:ph idx="1"/>
          </p:nvPr>
        </p:nvSpPr>
        <p:spPr>
          <a:xfrm>
            <a:off x="180000" y="1496291"/>
            <a:ext cx="9540000" cy="4983708"/>
          </a:xfrm>
        </p:spPr>
        <p:txBody>
          <a:bodyPr/>
          <a:lstStyle/>
          <a:p>
            <a:r>
              <a:rPr lang="en-GB" altLang="en-US" dirty="0" smtClean="0"/>
              <a:t>To understand the roles and responsibilities of the IAEA in preparedness and response for a nuclear or radiological emergency  </a:t>
            </a:r>
            <a:endParaRPr lang="en-GB" altLang="en-US" dirty="0" smtClean="0"/>
          </a:p>
          <a:p>
            <a:r>
              <a:rPr lang="en-GB" altLang="en-US" dirty="0" smtClean="0"/>
              <a:t>To become familiar with the IAEA safety standards and other publications on emergency preparedness and response</a:t>
            </a:r>
            <a:endParaRPr lang="en-GB" altLang="en-US" dirty="0" smtClean="0"/>
          </a:p>
        </p:txBody>
      </p:sp>
    </p:spTree>
    <p:extLst>
      <p:ext uri="{BB962C8B-B14F-4D97-AF65-F5344CB8AC3E}">
        <p14:creationId xmlns:p14="http://schemas.microsoft.com/office/powerpoint/2010/main" xmlns="" val="301598874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Contents</a:t>
            </a:r>
            <a:endParaRPr lang="en-GB" dirty="0"/>
          </a:p>
        </p:txBody>
      </p:sp>
      <p:sp>
        <p:nvSpPr>
          <p:cNvPr id="3" name="Content Placeholder 2"/>
          <p:cNvSpPr>
            <a:spLocks noGrp="1"/>
          </p:cNvSpPr>
          <p:nvPr>
            <p:ph idx="1"/>
          </p:nvPr>
        </p:nvSpPr>
        <p:spPr/>
        <p:txBody>
          <a:bodyPr/>
          <a:lstStyle/>
          <a:p>
            <a:pPr marL="514350" indent="-514350">
              <a:spcBef>
                <a:spcPts val="1800"/>
              </a:spcBef>
              <a:buFont typeface="+mj-lt"/>
              <a:buAutoNum type="arabicPeriod"/>
            </a:pPr>
            <a:r>
              <a:rPr lang="en-GB" dirty="0" smtClean="0"/>
              <a:t>Role of IAEA in preparedness</a:t>
            </a:r>
          </a:p>
          <a:p>
            <a:pPr marL="514350" indent="-514350">
              <a:spcBef>
                <a:spcPts val="1800"/>
              </a:spcBef>
              <a:buFont typeface="+mj-lt"/>
              <a:buAutoNum type="arabicPeriod"/>
            </a:pPr>
            <a:r>
              <a:rPr lang="en-GB" dirty="0" smtClean="0"/>
              <a:t>Role of IAEA in response</a:t>
            </a:r>
          </a:p>
          <a:p>
            <a:pPr marL="514350" indent="-514350">
              <a:spcBef>
                <a:spcPts val="1800"/>
              </a:spcBef>
              <a:buFont typeface="+mj-lt"/>
              <a:buAutoNum type="arabicPeriod"/>
            </a:pPr>
            <a:r>
              <a:rPr lang="en-GB" dirty="0" smtClean="0"/>
              <a:t>IAEA’s Incident and Emergency </a:t>
            </a:r>
            <a:r>
              <a:rPr lang="en-GB" dirty="0" smtClean="0"/>
              <a:t>Centre</a:t>
            </a:r>
          </a:p>
          <a:p>
            <a:pPr marL="514350" indent="-514350">
              <a:spcBef>
                <a:spcPts val="1800"/>
              </a:spcBef>
              <a:buFont typeface="+mj-lt"/>
              <a:buAutoNum type="arabicPeriod"/>
            </a:pPr>
            <a:r>
              <a:rPr lang="en-GB" dirty="0" smtClean="0"/>
              <a:t>IAEA safety standards </a:t>
            </a:r>
            <a:r>
              <a:rPr lang="en-GB" dirty="0" smtClean="0"/>
              <a:t>and other publications </a:t>
            </a:r>
            <a:r>
              <a:rPr lang="en-GB" dirty="0" smtClean="0"/>
              <a:t>on emergency preparedness and response</a:t>
            </a:r>
            <a:endParaRPr lang="en-GB" dirty="0"/>
          </a:p>
        </p:txBody>
      </p:sp>
    </p:spTree>
    <p:extLst>
      <p:ext uri="{BB962C8B-B14F-4D97-AF65-F5344CB8AC3E}">
        <p14:creationId xmlns:p14="http://schemas.microsoft.com/office/powerpoint/2010/main" xmlns="" val="317731522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Introduction</a:t>
            </a:r>
            <a:endParaRPr lang="en-GB" dirty="0"/>
          </a:p>
        </p:txBody>
      </p:sp>
      <p:sp>
        <p:nvSpPr>
          <p:cNvPr id="3" name="Content Placeholder 2"/>
          <p:cNvSpPr>
            <a:spLocks noGrp="1"/>
          </p:cNvSpPr>
          <p:nvPr>
            <p:ph idx="1"/>
          </p:nvPr>
        </p:nvSpPr>
        <p:spPr/>
        <p:txBody>
          <a:bodyPr>
            <a:normAutofit/>
          </a:bodyPr>
          <a:lstStyle/>
          <a:p>
            <a:r>
              <a:rPr lang="en-US" dirty="0" smtClean="0"/>
              <a:t>Emergency preparedness and response (EPR) activities and capabilities have existed within the IAEA since 1959, shortly after the Agency was created</a:t>
            </a:r>
          </a:p>
          <a:p>
            <a:r>
              <a:rPr lang="en-US" dirty="0" smtClean="0"/>
              <a:t>Continuously and gradually enhanced after the accident at the Chernobyl Nuclear Power Plant in 1986</a:t>
            </a:r>
          </a:p>
          <a:p>
            <a:r>
              <a:rPr lang="en-US" dirty="0" smtClean="0"/>
              <a:t>In 2005, the Incident and Emergency Centre has been established, as focal point for the IAEA’s activities on EPR</a:t>
            </a:r>
          </a:p>
        </p:txBody>
      </p:sp>
      <p:sp>
        <p:nvSpPr>
          <p:cNvPr id="6" name="Slide Number Placeholder 5"/>
          <p:cNvSpPr>
            <a:spLocks noGrp="1"/>
          </p:cNvSpPr>
          <p:nvPr>
            <p:ph type="sldNum" sz="quarter" idx="12"/>
          </p:nvPr>
        </p:nvSpPr>
        <p:spPr/>
        <p:txBody>
          <a:bodyPr/>
          <a:lstStyle/>
          <a:p>
            <a:fld id="{23A0628E-C12F-4F8C-9895-BCD5E30100D3}" type="slidenum">
              <a:rPr lang="en-US" smtClean="0"/>
              <a:pPr/>
              <a:t>4</a:t>
            </a:fld>
            <a:endParaRPr lang="en-US" dirty="0"/>
          </a:p>
        </p:txBody>
      </p:sp>
    </p:spTree>
    <p:extLst>
      <p:ext uri="{BB962C8B-B14F-4D97-AF65-F5344CB8AC3E}">
        <p14:creationId xmlns:p14="http://schemas.microsoft.com/office/powerpoint/2010/main" xmlns="" val="1286331495"/>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 – cont’d</a:t>
            </a:r>
            <a:endParaRPr lang="en-GB" dirty="0"/>
          </a:p>
        </p:txBody>
      </p:sp>
      <p:sp>
        <p:nvSpPr>
          <p:cNvPr id="3" name="Content Placeholder 2"/>
          <p:cNvSpPr>
            <a:spLocks noGrp="1"/>
          </p:cNvSpPr>
          <p:nvPr>
            <p:ph idx="1"/>
          </p:nvPr>
        </p:nvSpPr>
        <p:spPr/>
        <p:txBody>
          <a:bodyPr>
            <a:normAutofit/>
          </a:bodyPr>
          <a:lstStyle/>
          <a:p>
            <a:r>
              <a:rPr lang="en-US" dirty="0" smtClean="0"/>
              <a:t>Role of IAEA in </a:t>
            </a:r>
            <a:r>
              <a:rPr lang="en-US" dirty="0" smtClean="0"/>
              <a:t>EPR, </a:t>
            </a:r>
            <a:r>
              <a:rPr lang="en-US" dirty="0" err="1" smtClean="0"/>
              <a:t>i</a:t>
            </a:r>
            <a:r>
              <a:rPr lang="en-GB" dirty="0" smtClean="0"/>
              <a:t>n </a:t>
            </a:r>
            <a:r>
              <a:rPr lang="en-GB" dirty="0" smtClean="0"/>
              <a:t>accordance </a:t>
            </a:r>
            <a:r>
              <a:rPr lang="en-GB" dirty="0" smtClean="0"/>
              <a:t>with:</a:t>
            </a:r>
            <a:endParaRPr lang="en-GB" dirty="0" smtClean="0"/>
          </a:p>
          <a:p>
            <a:pPr lvl="1"/>
            <a:r>
              <a:rPr lang="en-GB" sz="3200" dirty="0" smtClean="0"/>
              <a:t>IAEA Statute</a:t>
            </a:r>
          </a:p>
          <a:p>
            <a:pPr lvl="1"/>
            <a:r>
              <a:rPr lang="en-GB" sz="3200" dirty="0" smtClean="0"/>
              <a:t>Early Notification Convention</a:t>
            </a:r>
          </a:p>
          <a:p>
            <a:pPr lvl="1"/>
            <a:r>
              <a:rPr lang="en-GB" sz="3200" dirty="0" smtClean="0"/>
              <a:t>Assistance Convention</a:t>
            </a:r>
          </a:p>
          <a:p>
            <a:r>
              <a:rPr lang="en-GB" dirty="0" smtClean="0"/>
              <a:t>Supplemented by a number of mechanisms and arrangements established by Secretariat and IAEA’s policy making organs</a:t>
            </a:r>
          </a:p>
          <a:p>
            <a:r>
              <a:rPr lang="en-GB" dirty="0" smtClean="0"/>
              <a:t>Together, these instruments establish IAEA EPR framework for nuclear and radiological emergencies</a:t>
            </a:r>
            <a:endParaRPr lang="en-GB" dirty="0"/>
          </a:p>
        </p:txBody>
      </p:sp>
    </p:spTree>
    <p:extLst>
      <p:ext uri="{BB962C8B-B14F-4D97-AF65-F5344CB8AC3E}">
        <p14:creationId xmlns:p14="http://schemas.microsoft.com/office/powerpoint/2010/main" xmlns="" val="128633149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1. </a:t>
            </a:r>
            <a:r>
              <a:rPr lang="en-US" dirty="0" smtClean="0"/>
              <a:t>Role of IAEA in preparedness</a:t>
            </a:r>
            <a:endParaRPr lang="en-GB" dirty="0"/>
          </a:p>
        </p:txBody>
      </p:sp>
    </p:spTree>
    <p:extLst>
      <p:ext uri="{BB962C8B-B14F-4D97-AF65-F5344CB8AC3E}">
        <p14:creationId xmlns:p14="http://schemas.microsoft.com/office/powerpoint/2010/main" xmlns="" val="3834652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Roles in preparedness</a:t>
            </a:r>
            <a:endParaRPr lang="en-GB" dirty="0"/>
          </a:p>
        </p:txBody>
      </p:sp>
      <p:sp>
        <p:nvSpPr>
          <p:cNvPr id="3" name="Content Placeholder 2"/>
          <p:cNvSpPr>
            <a:spLocks noGrp="1"/>
          </p:cNvSpPr>
          <p:nvPr>
            <p:ph idx="1"/>
          </p:nvPr>
        </p:nvSpPr>
        <p:spPr/>
        <p:txBody>
          <a:bodyPr/>
          <a:lstStyle/>
          <a:p>
            <a:r>
              <a:rPr lang="en-GB" dirty="0" smtClean="0"/>
              <a:t>IAEA mechanisms for capacity building in EPR</a:t>
            </a:r>
          </a:p>
          <a:p>
            <a:r>
              <a:rPr lang="en-GB" dirty="0" smtClean="0"/>
              <a:t>Training and exercises</a:t>
            </a:r>
          </a:p>
          <a:p>
            <a:r>
              <a:rPr lang="en-GB" dirty="0" smtClean="0"/>
              <a:t>Emergency Preparedness Review (EPREV)</a:t>
            </a:r>
          </a:p>
          <a:p>
            <a:r>
              <a:rPr lang="en-GB" dirty="0" smtClean="0"/>
              <a:t>Preparing for International Assistance</a:t>
            </a:r>
          </a:p>
          <a:p>
            <a:r>
              <a:rPr lang="en-GB" dirty="0" smtClean="0"/>
              <a:t>IAEA’s in-house preparedness</a:t>
            </a:r>
          </a:p>
        </p:txBody>
      </p:sp>
    </p:spTree>
    <p:extLst>
      <p:ext uri="{BB962C8B-B14F-4D97-AF65-F5344CB8AC3E}">
        <p14:creationId xmlns="" xmlns:p14="http://schemas.microsoft.com/office/powerpoint/2010/main" val="3768283987"/>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IAEA mechanisms for capacity building in EPR</a:t>
            </a:r>
            <a:endParaRPr lang="en-GB" dirty="0"/>
          </a:p>
        </p:txBody>
      </p:sp>
      <p:sp>
        <p:nvSpPr>
          <p:cNvPr id="3" name="Content Placeholder 2"/>
          <p:cNvSpPr>
            <a:spLocks noGrp="1"/>
          </p:cNvSpPr>
          <p:nvPr>
            <p:ph idx="1"/>
          </p:nvPr>
        </p:nvSpPr>
        <p:spPr>
          <a:xfrm>
            <a:off x="180000" y="1259998"/>
            <a:ext cx="9540000" cy="5449559"/>
          </a:xfrm>
        </p:spPr>
        <p:txBody>
          <a:bodyPr>
            <a:normAutofit lnSpcReduction="10000"/>
          </a:bodyPr>
          <a:lstStyle/>
          <a:p>
            <a:r>
              <a:rPr lang="en-GB" dirty="0" smtClean="0"/>
              <a:t>Developing international </a:t>
            </a:r>
            <a:r>
              <a:rPr lang="en-GB" dirty="0" smtClean="0"/>
              <a:t>safety standards </a:t>
            </a:r>
            <a:r>
              <a:rPr lang="en-GB" dirty="0" smtClean="0"/>
              <a:t>and guidelines in close cooperation with Member States</a:t>
            </a:r>
          </a:p>
          <a:p>
            <a:r>
              <a:rPr lang="en-GB" dirty="0" smtClean="0"/>
              <a:t>Developing tools and operational arrangements, such as EPRIMS and IAEA Reactor Assessment Tool</a:t>
            </a:r>
          </a:p>
          <a:p>
            <a:r>
              <a:rPr lang="en-GB" dirty="0" smtClean="0"/>
              <a:t>Developing training materials in EPR and sharing with Member States</a:t>
            </a:r>
          </a:p>
          <a:p>
            <a:r>
              <a:rPr lang="en-GB" dirty="0" smtClean="0"/>
              <a:t>Conducting training courses, workshops and exercises at national and international level</a:t>
            </a:r>
          </a:p>
          <a:p>
            <a:r>
              <a:rPr lang="en-GB" dirty="0" smtClean="0"/>
              <a:t>Providing on-line networks for knowledge sharing</a:t>
            </a:r>
            <a:r>
              <a:rPr lang="en-GB" dirty="0"/>
              <a:t> </a:t>
            </a:r>
            <a:r>
              <a:rPr lang="en-GB" dirty="0" smtClean="0"/>
              <a:t>(</a:t>
            </a:r>
            <a:r>
              <a:rPr lang="en-GB" dirty="0" err="1" smtClean="0"/>
              <a:t>EPNet</a:t>
            </a:r>
            <a:r>
              <a:rPr lang="en-GB" dirty="0" smtClean="0"/>
              <a:t>)</a:t>
            </a:r>
          </a:p>
          <a:p>
            <a:r>
              <a:rPr lang="en-GB" dirty="0" smtClean="0"/>
              <a:t>Providing peer-review services (EPREV)</a:t>
            </a:r>
          </a:p>
        </p:txBody>
      </p:sp>
    </p:spTree>
    <p:extLst>
      <p:ext uri="{BB962C8B-B14F-4D97-AF65-F5344CB8AC3E}">
        <p14:creationId xmlns="" xmlns:p14="http://schemas.microsoft.com/office/powerpoint/2010/main" val="262521955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GB" dirty="0" smtClean="0"/>
              <a:t>Convention Exercises (</a:t>
            </a:r>
            <a:r>
              <a:rPr lang="en-GB" dirty="0" err="1" smtClean="0"/>
              <a:t>ConvEx</a:t>
            </a:r>
            <a:r>
              <a:rPr lang="en-GB" dirty="0" smtClean="0"/>
              <a:t>)</a:t>
            </a:r>
          </a:p>
        </p:txBody>
      </p:sp>
      <p:sp>
        <p:nvSpPr>
          <p:cNvPr id="36867" name="Content Placeholder 2"/>
          <p:cNvSpPr>
            <a:spLocks noGrp="1"/>
          </p:cNvSpPr>
          <p:nvPr>
            <p:ph idx="1"/>
          </p:nvPr>
        </p:nvSpPr>
        <p:spPr>
          <a:xfrm>
            <a:off x="306125" y="1268760"/>
            <a:ext cx="9309234" cy="824880"/>
          </a:xfrm>
        </p:spPr>
        <p:txBody>
          <a:bodyPr>
            <a:normAutofit fontScale="92500" lnSpcReduction="20000"/>
          </a:bodyPr>
          <a:lstStyle/>
          <a:p>
            <a:r>
              <a:rPr lang="en-US" sz="3500" dirty="0" smtClean="0"/>
              <a:t>Member States participate in Convention Exercises – </a:t>
            </a:r>
            <a:r>
              <a:rPr lang="en-US" sz="3500" dirty="0" err="1" smtClean="0"/>
              <a:t>ConvEx</a:t>
            </a:r>
            <a:r>
              <a:rPr lang="en-US" sz="3500" dirty="0" smtClean="0"/>
              <a:t> </a:t>
            </a:r>
          </a:p>
          <a:p>
            <a:endParaRPr lang="en-GB" dirty="0" smtClean="0"/>
          </a:p>
        </p:txBody>
      </p:sp>
      <p:graphicFrame>
        <p:nvGraphicFramePr>
          <p:cNvPr id="4" name="Group 42"/>
          <p:cNvGraphicFramePr>
            <a:graphicFrameLocks noGrp="1"/>
          </p:cNvGraphicFramePr>
          <p:nvPr>
            <p:extLst>
              <p:ext uri="{D42A27DB-BD31-4B8C-83A1-F6EECF244321}">
                <p14:modId xmlns="" xmlns:p14="http://schemas.microsoft.com/office/powerpoint/2010/main" val="3946306123"/>
              </p:ext>
            </p:extLst>
          </p:nvPr>
        </p:nvGraphicFramePr>
        <p:xfrm>
          <a:off x="272480" y="2132856"/>
          <a:ext cx="9360827" cy="3982053"/>
        </p:xfrm>
        <a:graphic>
          <a:graphicData uri="http://schemas.openxmlformats.org/drawingml/2006/table">
            <a:tbl>
              <a:tblPr/>
              <a:tblGrid>
                <a:gridCol w="2027635"/>
                <a:gridCol w="7333192"/>
              </a:tblGrid>
              <a:tr h="1059483">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cap="none" normalizeH="0" baseline="0" dirty="0" smtClean="0">
                          <a:ln>
                            <a:noFill/>
                          </a:ln>
                          <a:solidFill>
                            <a:schemeClr val="bg1"/>
                          </a:solidFill>
                          <a:effectLst/>
                          <a:latin typeface="Calibri" pitchFamily="34" charset="0"/>
                          <a:cs typeface="Calibri" pitchFamily="34" charset="0"/>
                        </a:rPr>
                        <a:t>ConvEx-1</a:t>
                      </a:r>
                    </a:p>
                  </a:txBody>
                  <a:tcPr marL="99060" marR="99060"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cap="none" normalizeH="0" baseline="0" dirty="0" smtClean="0">
                          <a:ln>
                            <a:noFill/>
                          </a:ln>
                          <a:solidFill>
                            <a:schemeClr val="bg1"/>
                          </a:solidFill>
                          <a:effectLst/>
                          <a:latin typeface="Calibri" pitchFamily="34" charset="0"/>
                          <a:cs typeface="Calibri" pitchFamily="34" charset="0"/>
                        </a:rPr>
                        <a:t>To test availability of National Warning Points and emergency communication links</a:t>
                      </a:r>
                    </a:p>
                  </a:txBody>
                  <a:tcPr marL="99060" marR="99060"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1348383">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cap="none" normalizeH="0" baseline="0" dirty="0" smtClean="0">
                          <a:ln>
                            <a:noFill/>
                          </a:ln>
                          <a:solidFill>
                            <a:srgbClr val="000000"/>
                          </a:solidFill>
                          <a:effectLst/>
                          <a:latin typeface="Calibri" pitchFamily="34" charset="0"/>
                          <a:cs typeface="Calibri" pitchFamily="34" charset="0"/>
                        </a:rPr>
                        <a:t>ConvEx-2</a:t>
                      </a:r>
                    </a:p>
                  </a:txBody>
                  <a:tcPr marL="99060" marR="99060"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cap="none" normalizeH="0" baseline="0" dirty="0" smtClean="0">
                          <a:ln>
                            <a:noFill/>
                          </a:ln>
                          <a:solidFill>
                            <a:srgbClr val="000000"/>
                          </a:solidFill>
                          <a:effectLst/>
                          <a:latin typeface="Calibri" pitchFamily="34" charset="0"/>
                          <a:cs typeface="Calibri" pitchFamily="34" charset="0"/>
                        </a:rPr>
                        <a:t>To test whether responses of Competent Authorities to notification are adequate</a:t>
                      </a:r>
                    </a:p>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cap="none" normalizeH="0" baseline="0" dirty="0" smtClean="0">
                          <a:ln>
                            <a:noFill/>
                          </a:ln>
                          <a:solidFill>
                            <a:srgbClr val="000000"/>
                          </a:solidFill>
                          <a:effectLst/>
                          <a:latin typeface="Calibri" pitchFamily="34" charset="0"/>
                          <a:cs typeface="Calibri" pitchFamily="34" charset="0"/>
                        </a:rPr>
                        <a:t>To drill appropriate use of  procedures </a:t>
                      </a:r>
                    </a:p>
                  </a:txBody>
                  <a:tcPr marL="99060" marR="99060"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CC"/>
                    </a:solidFill>
                  </a:tcPr>
                </a:tc>
              </a:tr>
              <a:tr h="1465634">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cap="none" normalizeH="0" baseline="0" smtClean="0">
                          <a:ln>
                            <a:noFill/>
                          </a:ln>
                          <a:solidFill>
                            <a:srgbClr val="FFFFCC"/>
                          </a:solidFill>
                          <a:effectLst/>
                          <a:latin typeface="Calibri" pitchFamily="34" charset="0"/>
                          <a:cs typeface="Calibri" pitchFamily="34" charset="0"/>
                        </a:rPr>
                        <a:t>ConvEx-3</a:t>
                      </a:r>
                    </a:p>
                  </a:txBody>
                  <a:tcPr marL="99060" marR="99060"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0" lang="en-GB" sz="2800" b="0" i="0" u="none" strike="noStrike" cap="none" normalizeH="0" baseline="0" dirty="0" smtClean="0">
                          <a:ln>
                            <a:noFill/>
                          </a:ln>
                          <a:solidFill>
                            <a:srgbClr val="FFFFCC"/>
                          </a:solidFill>
                          <a:effectLst/>
                          <a:latin typeface="Calibri" pitchFamily="34" charset="0"/>
                          <a:cs typeface="Calibri" pitchFamily="34" charset="0"/>
                        </a:rPr>
                        <a:t>To test emergency response arrangements in a severe radiation emergency (regardless of its origin)</a:t>
                      </a:r>
                    </a:p>
                  </a:txBody>
                  <a:tcPr marL="99060" marR="99060"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r>
            </a:tbl>
          </a:graphicData>
        </a:graphic>
      </p:graphicFrame>
    </p:spTree>
    <p:extLst>
      <p:ext uri="{BB962C8B-B14F-4D97-AF65-F5344CB8AC3E}">
        <p14:creationId xmlns="" xmlns:p14="http://schemas.microsoft.com/office/powerpoint/2010/main" val="288122715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Exercising</a:t>
            </a:r>
            <a:endParaRPr lang="en-GB" dirty="0"/>
          </a:p>
        </p:txBody>
      </p:sp>
      <p:sp>
        <p:nvSpPr>
          <p:cNvPr id="3" name="Content Placeholder 2"/>
          <p:cNvSpPr>
            <a:spLocks noGrp="1"/>
          </p:cNvSpPr>
          <p:nvPr>
            <p:ph idx="1"/>
          </p:nvPr>
        </p:nvSpPr>
        <p:spPr/>
        <p:txBody>
          <a:bodyPr>
            <a:normAutofit/>
          </a:bodyPr>
          <a:lstStyle/>
          <a:p>
            <a:r>
              <a:rPr lang="en-GB" dirty="0" smtClean="0"/>
              <a:t>Exercising response functions in internal exercises</a:t>
            </a:r>
          </a:p>
          <a:p>
            <a:pPr lvl="1"/>
            <a:r>
              <a:rPr lang="en-GB" sz="3200" dirty="0" smtClean="0"/>
              <a:t>IEC conducts between 3 and 5 internal IAEA-only full response exercises per year </a:t>
            </a:r>
          </a:p>
          <a:p>
            <a:r>
              <a:rPr lang="en-GB" dirty="0" smtClean="0"/>
              <a:t>Exercising with Contact Points</a:t>
            </a:r>
          </a:p>
          <a:p>
            <a:pPr lvl="1"/>
            <a:r>
              <a:rPr lang="en-GB" sz="3200" dirty="0" err="1" smtClean="0"/>
              <a:t>ConvEx</a:t>
            </a:r>
            <a:r>
              <a:rPr lang="en-GB" sz="3200" dirty="0" smtClean="0"/>
              <a:t> exercises</a:t>
            </a:r>
          </a:p>
          <a:p>
            <a:r>
              <a:rPr lang="en-GB" dirty="0" smtClean="0"/>
              <a:t>Decision makers should actively play their role in exercises</a:t>
            </a:r>
          </a:p>
          <a:p>
            <a:pPr marL="457200" lvl="1" indent="0">
              <a:buNone/>
            </a:pPr>
            <a:r>
              <a:rPr lang="en-GB" dirty="0" smtClean="0"/>
              <a:t/>
            </a:r>
            <a:br>
              <a:rPr lang="en-GB" dirty="0" smtClean="0"/>
            </a:br>
            <a:endParaRPr lang="en-GB" dirty="0" smtClean="0"/>
          </a:p>
        </p:txBody>
      </p:sp>
    </p:spTree>
    <p:extLst>
      <p:ext uri="{BB962C8B-B14F-4D97-AF65-F5344CB8AC3E}">
        <p14:creationId xmlns="" xmlns:p14="http://schemas.microsoft.com/office/powerpoint/2010/main" val="2043807974"/>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Emergency Preparedness Review (EPREV)</a:t>
            </a:r>
            <a:endParaRPr lang="en-GB" dirty="0"/>
          </a:p>
        </p:txBody>
      </p:sp>
      <p:sp>
        <p:nvSpPr>
          <p:cNvPr id="6" name="Content Placeholder 5"/>
          <p:cNvSpPr>
            <a:spLocks noGrp="1"/>
          </p:cNvSpPr>
          <p:nvPr>
            <p:ph idx="1"/>
          </p:nvPr>
        </p:nvSpPr>
        <p:spPr/>
        <p:txBody>
          <a:bodyPr/>
          <a:lstStyle/>
          <a:p>
            <a:r>
              <a:rPr lang="en-GB" dirty="0" smtClean="0"/>
              <a:t>Independently review national arrangements in EPR upon request</a:t>
            </a:r>
          </a:p>
          <a:p>
            <a:r>
              <a:rPr lang="en-GB" dirty="0" smtClean="0"/>
              <a:t>Service available since 1999</a:t>
            </a:r>
          </a:p>
        </p:txBody>
      </p:sp>
      <p:pic>
        <p:nvPicPr>
          <p:cNvPr id="1028" name="Picture 4"/>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747012" y="2136887"/>
            <a:ext cx="2652295" cy="406375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7" name="TextBox 6"/>
          <p:cNvSpPr txBox="1"/>
          <p:nvPr/>
        </p:nvSpPr>
        <p:spPr>
          <a:xfrm>
            <a:off x="564331" y="3504789"/>
            <a:ext cx="5841964" cy="1569660"/>
          </a:xfrm>
          <a:prstGeom prst="rect">
            <a:avLst/>
          </a:prstGeom>
          <a:noFill/>
          <a:ln w="12700">
            <a:solidFill>
              <a:srgbClr val="FFC000"/>
            </a:solidFill>
          </a:ln>
        </p:spPr>
        <p:txBody>
          <a:bodyPr wrap="square" rtlCol="0">
            <a:spAutoFit/>
          </a:bodyPr>
          <a:lstStyle/>
          <a:p>
            <a:r>
              <a:rPr lang="en-GB" sz="3200" dirty="0" smtClean="0">
                <a:solidFill>
                  <a:srgbClr val="000000"/>
                </a:solidFill>
                <a:latin typeface="Calibri" pitchFamily="34" charset="0"/>
                <a:cs typeface="Calibri" pitchFamily="34" charset="0"/>
              </a:rPr>
              <a:t>Statistic: </a:t>
            </a:r>
          </a:p>
          <a:p>
            <a:r>
              <a:rPr lang="en-GB" sz="3200" dirty="0" smtClean="0">
                <a:solidFill>
                  <a:srgbClr val="000000"/>
                </a:solidFill>
                <a:latin typeface="Calibri" pitchFamily="34" charset="0"/>
                <a:cs typeface="Calibri" pitchFamily="34" charset="0"/>
              </a:rPr>
              <a:t>38 EPREV missions conducted as of May 2015</a:t>
            </a:r>
            <a:endParaRPr lang="en-GB" sz="3200" dirty="0">
              <a:solidFill>
                <a:srgbClr val="000000"/>
              </a:solidFill>
              <a:latin typeface="Calibri" pitchFamily="34" charset="0"/>
              <a:cs typeface="Calibri" pitchFamily="34" charset="0"/>
            </a:endParaRPr>
          </a:p>
        </p:txBody>
      </p:sp>
    </p:spTree>
    <p:extLst>
      <p:ext uri="{BB962C8B-B14F-4D97-AF65-F5344CB8AC3E}">
        <p14:creationId xmlns="" xmlns:p14="http://schemas.microsoft.com/office/powerpoint/2010/main" val="137395739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International Assistance (RANET)</a:t>
            </a:r>
            <a:endParaRPr lang="en-GB" dirty="0"/>
          </a:p>
        </p:txBody>
      </p:sp>
      <p:sp>
        <p:nvSpPr>
          <p:cNvPr id="3" name="Content Placeholder 2"/>
          <p:cNvSpPr>
            <a:spLocks noGrp="1"/>
          </p:cNvSpPr>
          <p:nvPr>
            <p:ph idx="1"/>
          </p:nvPr>
        </p:nvSpPr>
        <p:spPr/>
        <p:txBody>
          <a:bodyPr/>
          <a:lstStyle/>
          <a:p>
            <a:r>
              <a:rPr lang="en-GB" dirty="0" smtClean="0"/>
              <a:t>Maintaining network of Member States able and willing to assist in case of nuclear or radiological emergency</a:t>
            </a:r>
          </a:p>
          <a:p>
            <a:r>
              <a:rPr lang="en-GB" dirty="0" smtClean="0"/>
              <a:t>28 Member States registered in RANET (May 2015)</a:t>
            </a:r>
          </a:p>
          <a:p>
            <a:pPr>
              <a:buNone/>
            </a:pPr>
            <a:endParaRPr lang="en-GB" dirty="0"/>
          </a:p>
        </p:txBody>
      </p:sp>
      <p:pic>
        <p:nvPicPr>
          <p:cNvPr id="9" name="Content Placeholder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450797" y="3446556"/>
            <a:ext cx="2311877" cy="3024336"/>
          </a:xfrm>
          <a:prstGeom prst="rect">
            <a:avLst/>
          </a:prstGeom>
          <a:ln>
            <a:solidFill>
              <a:srgbClr val="000000"/>
            </a:solidFill>
          </a:ln>
        </p:spPr>
      </p:pic>
    </p:spTree>
    <p:extLst>
      <p:ext uri="{BB962C8B-B14F-4D97-AF65-F5344CB8AC3E}">
        <p14:creationId xmlns="" xmlns:p14="http://schemas.microsoft.com/office/powerpoint/2010/main" val="43860712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IAEA’s in-house preparedness</a:t>
            </a:r>
            <a:endParaRPr lang="en-GB" dirty="0"/>
          </a:p>
        </p:txBody>
      </p:sp>
      <p:sp>
        <p:nvSpPr>
          <p:cNvPr id="3" name="Content Placeholder 2"/>
          <p:cNvSpPr>
            <a:spLocks noGrp="1"/>
          </p:cNvSpPr>
          <p:nvPr>
            <p:ph idx="1"/>
          </p:nvPr>
        </p:nvSpPr>
        <p:spPr>
          <a:xfrm>
            <a:off x="306125" y="1092529"/>
            <a:ext cx="8469301" cy="5367647"/>
          </a:xfrm>
        </p:spPr>
        <p:txBody>
          <a:bodyPr>
            <a:normAutofit lnSpcReduction="10000"/>
          </a:bodyPr>
          <a:lstStyle/>
          <a:p>
            <a:r>
              <a:rPr lang="en-GB" dirty="0" smtClean="0"/>
              <a:t>IAEA’s Incident and Emergency System</a:t>
            </a:r>
          </a:p>
          <a:p>
            <a:pPr lvl="1"/>
            <a:r>
              <a:rPr lang="en-GB" sz="3200" dirty="0" smtClean="0"/>
              <a:t>IAEA Response Plan for Incidents and Emergencies – </a:t>
            </a:r>
            <a:r>
              <a:rPr lang="en-GB" sz="3200" b="1" dirty="0" smtClean="0"/>
              <a:t>REPLIE</a:t>
            </a:r>
          </a:p>
          <a:p>
            <a:r>
              <a:rPr lang="en-GB" dirty="0" smtClean="0"/>
              <a:t>IEC as IAEA’s focal point</a:t>
            </a:r>
          </a:p>
          <a:p>
            <a:pPr lvl="1"/>
            <a:r>
              <a:rPr lang="en-GB" sz="3200" dirty="0" smtClean="0"/>
              <a:t>Develops and keeps response </a:t>
            </a:r>
            <a:endParaRPr lang="en-GB" sz="3200" dirty="0" smtClean="0"/>
          </a:p>
          <a:p>
            <a:pPr lvl="1">
              <a:buNone/>
            </a:pPr>
            <a:r>
              <a:rPr lang="en-GB" sz="3200" dirty="0" smtClean="0"/>
              <a:t>	</a:t>
            </a:r>
            <a:r>
              <a:rPr lang="en-GB" sz="3200" dirty="0" smtClean="0"/>
              <a:t>arrangements </a:t>
            </a:r>
            <a:r>
              <a:rPr lang="en-GB" sz="3200" dirty="0" smtClean="0"/>
              <a:t>up-to-date</a:t>
            </a:r>
          </a:p>
          <a:p>
            <a:pPr lvl="1"/>
            <a:r>
              <a:rPr lang="en-GB" sz="3200" dirty="0" smtClean="0"/>
              <a:t>Maintains and enhances state of the art </a:t>
            </a:r>
          </a:p>
          <a:p>
            <a:pPr lvl="1">
              <a:buNone/>
            </a:pPr>
            <a:r>
              <a:rPr lang="en-GB" sz="3200" dirty="0" smtClean="0"/>
              <a:t>	response infrastructure and capabilities</a:t>
            </a:r>
          </a:p>
          <a:p>
            <a:pPr lvl="1"/>
            <a:r>
              <a:rPr lang="en-GB" sz="3200" dirty="0" smtClean="0"/>
              <a:t>Develops and implements effective </a:t>
            </a:r>
          </a:p>
          <a:p>
            <a:pPr lvl="1">
              <a:buNone/>
            </a:pPr>
            <a:r>
              <a:rPr lang="en-GB" dirty="0" smtClean="0"/>
              <a:t>	</a:t>
            </a:r>
            <a:r>
              <a:rPr lang="en-GB" sz="3200" dirty="0" smtClean="0"/>
              <a:t>training and exercise programme</a:t>
            </a:r>
            <a:endParaRPr lang="en-GB" dirty="0"/>
          </a:p>
        </p:txBody>
      </p:sp>
      <p:pic>
        <p:nvPicPr>
          <p:cNvPr id="5" name="Picture 40" descr="U:\Multimedia\Pictures\Book cover\REPLIE 2014.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510665" y="1595814"/>
            <a:ext cx="1921011" cy="2502183"/>
          </a:xfrm>
          <a:prstGeom prst="rect">
            <a:avLst/>
          </a:prstGeom>
          <a:noFill/>
          <a:ln>
            <a:solidFill>
              <a:srgbClr val="000000"/>
            </a:solidFill>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98407204"/>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IAEA’s in-house preparedness (</a:t>
            </a:r>
            <a:r>
              <a:rPr lang="en-GB" i="1" dirty="0" smtClean="0"/>
              <a:t>cont’d</a:t>
            </a:r>
            <a:r>
              <a:rPr lang="en-GB" dirty="0" smtClean="0"/>
              <a:t>)</a:t>
            </a:r>
            <a:endParaRPr lang="en-GB" dirty="0"/>
          </a:p>
        </p:txBody>
      </p:sp>
      <p:sp>
        <p:nvSpPr>
          <p:cNvPr id="3" name="Content Placeholder 2"/>
          <p:cNvSpPr>
            <a:spLocks noGrp="1"/>
          </p:cNvSpPr>
          <p:nvPr>
            <p:ph idx="1"/>
          </p:nvPr>
        </p:nvSpPr>
        <p:spPr/>
        <p:txBody>
          <a:bodyPr/>
          <a:lstStyle/>
          <a:p>
            <a:r>
              <a:rPr lang="en-GB" dirty="0" smtClean="0"/>
              <a:t>Over 160 trained and qualified IAEA staff serve as emergency responders</a:t>
            </a:r>
          </a:p>
          <a:p>
            <a:r>
              <a:rPr lang="en-GB" dirty="0" smtClean="0"/>
              <a:t>New IAEA responders must complete between 8 and 13 hours of in-house training</a:t>
            </a:r>
          </a:p>
          <a:p>
            <a:r>
              <a:rPr lang="en-GB" dirty="0" smtClean="0"/>
              <a:t>Each month is dedicated to at least one focus area, and may have between 4 and 12 training classes per month                                                                                                                                                                                       </a:t>
            </a:r>
          </a:p>
          <a:p>
            <a:pPr>
              <a:buNone/>
            </a:pPr>
            <a:endParaRPr lang="en-GB" dirty="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484948" y="4581128"/>
            <a:ext cx="3520701" cy="2178447"/>
          </a:xfrm>
          <a:prstGeom prst="rect">
            <a:avLst/>
          </a:prstGeom>
          <a:ln>
            <a:noFill/>
          </a:ln>
          <a:effectLst>
            <a:softEdge rad="112500"/>
          </a:effectLst>
        </p:spPr>
      </p:pic>
    </p:spTree>
    <p:extLst>
      <p:ext uri="{BB962C8B-B14F-4D97-AF65-F5344CB8AC3E}">
        <p14:creationId xmlns="" xmlns:p14="http://schemas.microsoft.com/office/powerpoint/2010/main" val="639984388"/>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2. </a:t>
            </a:r>
            <a:r>
              <a:rPr lang="en-US" dirty="0" smtClean="0"/>
              <a:t>Role of IAEA in response</a:t>
            </a:r>
            <a:endParaRPr lang="en-GB" dirty="0"/>
          </a:p>
        </p:txBody>
      </p:sp>
    </p:spTree>
    <p:extLst>
      <p:ext uri="{BB962C8B-B14F-4D97-AF65-F5344CB8AC3E}">
        <p14:creationId xmlns:p14="http://schemas.microsoft.com/office/powerpoint/2010/main" xmlns="" val="38346520"/>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8"/>
          <p:cNvSpPr>
            <a:spLocks noGrp="1" noChangeArrowheads="1"/>
          </p:cNvSpPr>
          <p:nvPr>
            <p:ph type="title"/>
          </p:nvPr>
        </p:nvSpPr>
        <p:spPr/>
        <p:txBody>
          <a:bodyPr/>
          <a:lstStyle/>
          <a:p>
            <a:r>
              <a:rPr lang="en-GB" dirty="0" smtClean="0"/>
              <a:t>Roles in response</a:t>
            </a:r>
            <a:endParaRPr lang="ru-RU" dirty="0" smtClean="0"/>
          </a:p>
        </p:txBody>
      </p:sp>
      <p:sp>
        <p:nvSpPr>
          <p:cNvPr id="19459" name="Rectangle 9"/>
          <p:cNvSpPr>
            <a:spLocks noGrp="1" noChangeArrowheads="1"/>
          </p:cNvSpPr>
          <p:nvPr>
            <p:ph type="body" idx="1"/>
          </p:nvPr>
        </p:nvSpPr>
        <p:spPr/>
        <p:txBody>
          <a:bodyPr/>
          <a:lstStyle/>
          <a:p>
            <a:r>
              <a:rPr lang="en-GB" dirty="0" smtClean="0"/>
              <a:t>Notification </a:t>
            </a:r>
            <a:r>
              <a:rPr lang="sl-SI" dirty="0" smtClean="0"/>
              <a:t>and </a:t>
            </a:r>
            <a:r>
              <a:rPr lang="en-GB" dirty="0" smtClean="0"/>
              <a:t>official information exchange</a:t>
            </a:r>
          </a:p>
          <a:p>
            <a:r>
              <a:rPr lang="en-GB" dirty="0" smtClean="0"/>
              <a:t>Assessment of potential emergency consequences and prognosis of possible emergency progression</a:t>
            </a:r>
          </a:p>
          <a:p>
            <a:r>
              <a:rPr lang="en-GB" dirty="0" smtClean="0"/>
              <a:t>Provision of public information</a:t>
            </a:r>
          </a:p>
          <a:p>
            <a:r>
              <a:rPr lang="en-GB" dirty="0" smtClean="0"/>
              <a:t>Provision of assistance on request</a:t>
            </a:r>
          </a:p>
          <a:p>
            <a:r>
              <a:rPr lang="en-GB" dirty="0" smtClean="0"/>
              <a:t>Coordination of inter-agency response</a:t>
            </a:r>
          </a:p>
          <a:p>
            <a:pPr>
              <a:buNone/>
            </a:pPr>
            <a:endParaRPr lang="en-GB" dirty="0" smtClean="0"/>
          </a:p>
        </p:txBody>
      </p:sp>
    </p:spTree>
    <p:extLst>
      <p:ext uri="{BB962C8B-B14F-4D97-AF65-F5344CB8AC3E}">
        <p14:creationId xmlns="" xmlns:p14="http://schemas.microsoft.com/office/powerpoint/2010/main" val="625491486"/>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Response – 1</a:t>
            </a:r>
            <a:endParaRPr lang="en-GB" dirty="0"/>
          </a:p>
        </p:txBody>
      </p:sp>
      <p:sp>
        <p:nvSpPr>
          <p:cNvPr id="3" name="Content Placeholder 2"/>
          <p:cNvSpPr>
            <a:spLocks noGrp="1"/>
          </p:cNvSpPr>
          <p:nvPr>
            <p:ph idx="1"/>
          </p:nvPr>
        </p:nvSpPr>
        <p:spPr/>
        <p:txBody>
          <a:bodyPr/>
          <a:lstStyle/>
          <a:p>
            <a:r>
              <a:rPr lang="en-GB" dirty="0" smtClean="0"/>
              <a:t>Notification and official information exchange</a:t>
            </a:r>
          </a:p>
          <a:p>
            <a:pPr lvl="1"/>
            <a:r>
              <a:rPr lang="en-GB" sz="3200" dirty="0" smtClean="0"/>
              <a:t>through officially designated Contact Points</a:t>
            </a:r>
          </a:p>
        </p:txBody>
      </p:sp>
      <p:pic>
        <p:nvPicPr>
          <p:cNvPr id="2050" name="Picture 2" descr="U:\Multimedia\Pictures\book cover\Conventions.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18275" y="2564903"/>
            <a:ext cx="2450483" cy="3369633"/>
          </a:xfrm>
          <a:prstGeom prst="rect">
            <a:avLst/>
          </a:prstGeom>
          <a:noFill/>
          <a:extLst>
            <a:ext uri="{909E8E84-426E-40DD-AFC4-6F175D3DCCD1}">
              <a14:hiddenFill xmlns="" xmlns:a14="http://schemas.microsoft.com/office/drawing/2010/main">
                <a:solidFill>
                  <a:srgbClr val="FFFFFF"/>
                </a:solidFill>
              </a14:hiddenFill>
            </a:ext>
          </a:extLst>
        </p:spPr>
      </p:pic>
      <p:pic>
        <p:nvPicPr>
          <p:cNvPr id="10" name="Picture 3"/>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3470836" y="3068960"/>
            <a:ext cx="6102789" cy="3282350"/>
          </a:xfrm>
          <a:prstGeom prst="rect">
            <a:avLst/>
          </a:prstGeom>
        </p:spPr>
      </p:pic>
    </p:spTree>
    <p:extLst>
      <p:ext uri="{BB962C8B-B14F-4D97-AF65-F5344CB8AC3E}">
        <p14:creationId xmlns="" xmlns:p14="http://schemas.microsoft.com/office/powerpoint/2010/main" val="418056562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Response – 2 </a:t>
            </a:r>
            <a:endParaRPr lang="en-GB" dirty="0"/>
          </a:p>
        </p:txBody>
      </p:sp>
      <p:sp>
        <p:nvSpPr>
          <p:cNvPr id="3" name="Content Placeholder 2"/>
          <p:cNvSpPr>
            <a:spLocks noGrp="1"/>
          </p:cNvSpPr>
          <p:nvPr>
            <p:ph idx="1"/>
          </p:nvPr>
        </p:nvSpPr>
        <p:spPr/>
        <p:txBody>
          <a:bodyPr/>
          <a:lstStyle/>
          <a:p>
            <a:r>
              <a:rPr lang="en-GB" dirty="0" smtClean="0"/>
              <a:t>Assessment of potential emergency consequences and prognosis of possible emergency progression</a:t>
            </a:r>
            <a:endParaRPr lang="en-GB" dirty="0"/>
          </a:p>
        </p:txBody>
      </p:sp>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048089" y="2758737"/>
            <a:ext cx="7166614" cy="3482576"/>
          </a:xfrm>
          <a:prstGeom prst="rect">
            <a:avLst/>
          </a:prstGeom>
          <a:solidFill>
            <a:srgbClr val="0070C0"/>
          </a:solidFill>
          <a:ln w="25400">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18633734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Response – 3 </a:t>
            </a:r>
            <a:endParaRPr lang="en-GB" dirty="0"/>
          </a:p>
        </p:txBody>
      </p:sp>
      <p:sp>
        <p:nvSpPr>
          <p:cNvPr id="3" name="Content Placeholder 2"/>
          <p:cNvSpPr>
            <a:spLocks noGrp="1"/>
          </p:cNvSpPr>
          <p:nvPr>
            <p:ph idx="1"/>
          </p:nvPr>
        </p:nvSpPr>
        <p:spPr/>
        <p:txBody>
          <a:bodyPr/>
          <a:lstStyle/>
          <a:p>
            <a:r>
              <a:rPr lang="en-GB" dirty="0" smtClean="0"/>
              <a:t>Provision of public information</a:t>
            </a:r>
          </a:p>
          <a:p>
            <a:pPr lvl="1"/>
            <a:r>
              <a:rPr lang="en-GB" sz="3200" dirty="0" smtClean="0"/>
              <a:t>Timely, clear, correct and easily understandable</a:t>
            </a:r>
          </a:p>
        </p:txBody>
      </p:sp>
      <p:pic>
        <p:nvPicPr>
          <p:cNvPr id="1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952009" y="4055314"/>
            <a:ext cx="3672983" cy="1973909"/>
          </a:xfrm>
          <a:prstGeom prst="rect">
            <a:avLst/>
          </a:prstGeom>
        </p:spPr>
      </p:pic>
      <p:pic>
        <p:nvPicPr>
          <p:cNvPr id="2050"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031009" y="2764526"/>
            <a:ext cx="4212468" cy="1508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072993056"/>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Response – 4</a:t>
            </a:r>
            <a:endParaRPr lang="en-GB" dirty="0"/>
          </a:p>
        </p:txBody>
      </p:sp>
      <p:sp>
        <p:nvSpPr>
          <p:cNvPr id="3" name="Content Placeholder 2"/>
          <p:cNvSpPr>
            <a:spLocks noGrp="1"/>
          </p:cNvSpPr>
          <p:nvPr>
            <p:ph idx="1"/>
          </p:nvPr>
        </p:nvSpPr>
        <p:spPr/>
        <p:txBody>
          <a:bodyPr/>
          <a:lstStyle/>
          <a:p>
            <a:r>
              <a:rPr lang="en-GB" dirty="0" smtClean="0"/>
              <a:t>Provision of assistance on request –  provide/facilitate and coordinate</a:t>
            </a:r>
          </a:p>
          <a:p>
            <a:pPr lvl="1"/>
            <a:r>
              <a:rPr lang="en-US" sz="3200" dirty="0" smtClean="0"/>
              <a:t>Offers its good offices</a:t>
            </a:r>
          </a:p>
          <a:p>
            <a:pPr lvl="1"/>
            <a:r>
              <a:rPr lang="en-US" sz="3200" dirty="0" smtClean="0"/>
              <a:t>Receives request for assistance</a:t>
            </a:r>
          </a:p>
          <a:p>
            <a:pPr lvl="1"/>
            <a:r>
              <a:rPr lang="en-US" sz="3200" dirty="0" smtClean="0"/>
              <a:t>Performs initial assessment: fact finding mission if necessary</a:t>
            </a:r>
          </a:p>
          <a:p>
            <a:pPr lvl="1"/>
            <a:r>
              <a:rPr lang="en-US" sz="3200" dirty="0" smtClean="0"/>
              <a:t>Transmits request to States and/or international organizations (RANET process used)</a:t>
            </a:r>
            <a:endParaRPr lang="en-US" sz="3200" dirty="0"/>
          </a:p>
        </p:txBody>
      </p:sp>
    </p:spTree>
    <p:extLst>
      <p:ext uri="{BB962C8B-B14F-4D97-AF65-F5344CB8AC3E}">
        <p14:creationId xmlns="" xmlns:p14="http://schemas.microsoft.com/office/powerpoint/2010/main" val="948792152"/>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Response – 5</a:t>
            </a:r>
            <a:endParaRPr lang="en-GB" dirty="0"/>
          </a:p>
        </p:txBody>
      </p:sp>
      <p:sp>
        <p:nvSpPr>
          <p:cNvPr id="3" name="Content Placeholder 2"/>
          <p:cNvSpPr>
            <a:spLocks noGrp="1"/>
          </p:cNvSpPr>
          <p:nvPr>
            <p:ph idx="1"/>
          </p:nvPr>
        </p:nvSpPr>
        <p:spPr/>
        <p:txBody>
          <a:bodyPr/>
          <a:lstStyle/>
          <a:p>
            <a:r>
              <a:rPr lang="en-GB" dirty="0" smtClean="0"/>
              <a:t>Coordination of inter-agency response</a:t>
            </a:r>
          </a:p>
          <a:p>
            <a:pPr lvl="1"/>
            <a:r>
              <a:rPr lang="en-GB" sz="3200" dirty="0" smtClean="0"/>
              <a:t>Common understanding of possible impacts and consequences</a:t>
            </a:r>
          </a:p>
          <a:p>
            <a:pPr lvl="1"/>
            <a:r>
              <a:rPr lang="en-GB" sz="3200" dirty="0" smtClean="0"/>
              <a:t>Harmonizing international response to nuclear or radiological emergencies to achieve synergy, and speak with ‘one voice’ to media/public</a:t>
            </a:r>
            <a:endParaRPr lang="en-GB" sz="3200" dirty="0"/>
          </a:p>
        </p:txBody>
      </p:sp>
    </p:spTree>
    <p:extLst>
      <p:ext uri="{BB962C8B-B14F-4D97-AF65-F5344CB8AC3E}">
        <p14:creationId xmlns="" xmlns:p14="http://schemas.microsoft.com/office/powerpoint/2010/main" val="672059897"/>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pPr>
              <a:spcBef>
                <a:spcPts val="1800"/>
              </a:spcBef>
            </a:pPr>
            <a:r>
              <a:rPr lang="en-US" dirty="0" smtClean="0"/>
              <a:t>3. </a:t>
            </a:r>
            <a:r>
              <a:rPr lang="en-GB" dirty="0" smtClean="0"/>
              <a:t>IAEA’s Incident and Emergency Centre</a:t>
            </a:r>
          </a:p>
        </p:txBody>
      </p:sp>
    </p:spTree>
    <p:extLst>
      <p:ext uri="{BB962C8B-B14F-4D97-AF65-F5344CB8AC3E}">
        <p14:creationId xmlns:p14="http://schemas.microsoft.com/office/powerpoint/2010/main" xmlns="" val="38346520"/>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80000" y="170273"/>
            <a:ext cx="9000000" cy="900000"/>
          </a:xfrm>
        </p:spPr>
        <p:txBody>
          <a:bodyPr/>
          <a:lstStyle/>
          <a:p>
            <a:r>
              <a:rPr lang="en-GB" altLang="en-US" dirty="0" smtClean="0">
                <a:solidFill>
                  <a:schemeClr val="tx1"/>
                </a:solidFill>
              </a:rPr>
              <a:t>Incident and Emergency Centre (IEC)</a:t>
            </a:r>
          </a:p>
        </p:txBody>
      </p:sp>
      <p:pic>
        <p:nvPicPr>
          <p:cNvPr id="5123"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035550" y="3500438"/>
            <a:ext cx="4844654" cy="3357562"/>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124" name="Picture 9"/>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0" y="1069975"/>
            <a:ext cx="5353712" cy="3295650"/>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503010" y="1659829"/>
            <a:ext cx="4172913" cy="1200329"/>
          </a:xfrm>
          <a:prstGeom prst="rect">
            <a:avLst/>
          </a:prstGeom>
          <a:noFill/>
        </p:spPr>
        <p:txBody>
          <a:bodyPr wrap="square">
            <a:spAutoFit/>
          </a:bodyPr>
          <a:lstStyle/>
          <a:p>
            <a:pPr algn="ctr">
              <a:defRPr/>
            </a:pPr>
            <a:r>
              <a:rPr lang="en-US" sz="3600" dirty="0">
                <a:ln w="10160">
                  <a:solidFill>
                    <a:schemeClr val="accent1"/>
                  </a:solidFill>
                  <a:prstDash val="solid"/>
                </a:ln>
                <a:solidFill>
                  <a:srgbClr val="FFFFCC"/>
                </a:solidFill>
                <a:effectLst>
                  <a:outerShdw blurRad="38100" dist="38100" dir="2700000" algn="tl">
                    <a:srgbClr val="000000">
                      <a:alpha val="43137"/>
                    </a:srgbClr>
                  </a:outerShdw>
                </a:effectLst>
                <a:latin typeface="Calibri" pitchFamily="34" charset="0"/>
                <a:cs typeface="Calibri" pitchFamily="34" charset="0"/>
              </a:rPr>
              <a:t>Implementing IAEA functions in EPR</a:t>
            </a:r>
          </a:p>
        </p:txBody>
      </p:sp>
      <p:sp>
        <p:nvSpPr>
          <p:cNvPr id="9" name="Rectangle 8"/>
          <p:cNvSpPr/>
          <p:nvPr/>
        </p:nvSpPr>
        <p:spPr>
          <a:xfrm>
            <a:off x="82550" y="4640610"/>
            <a:ext cx="4953001" cy="1200329"/>
          </a:xfrm>
          <a:prstGeom prst="rect">
            <a:avLst/>
          </a:prstGeom>
          <a:noFill/>
        </p:spPr>
        <p:txBody>
          <a:bodyPr wrap="square">
            <a:spAutoFit/>
          </a:bodyPr>
          <a:lstStyle/>
          <a:p>
            <a:pPr algn="ctr">
              <a:defRPr/>
            </a:pPr>
            <a:r>
              <a:rPr lang="en-US" sz="3600" dirty="0" smtClean="0">
                <a:ln w="10160">
                  <a:solidFill>
                    <a:schemeClr val="accent1"/>
                  </a:solidFill>
                  <a:prstDash val="solid"/>
                </a:ln>
                <a:solidFill>
                  <a:srgbClr val="FFFFCC"/>
                </a:solidFill>
                <a:effectLst>
                  <a:outerShdw blurRad="38100" dist="38100" dir="2700000" algn="tl">
                    <a:srgbClr val="000000">
                      <a:alpha val="43137"/>
                    </a:srgbClr>
                  </a:outerShdw>
                </a:effectLst>
                <a:latin typeface="Calibri" pitchFamily="34" charset="0"/>
                <a:cs typeface="Calibri" pitchFamily="34" charset="0"/>
              </a:rPr>
              <a:t>Focal point for EPR and custodian of IAEA’s IES</a:t>
            </a:r>
            <a:endParaRPr lang="en-US" sz="3600" dirty="0">
              <a:ln w="10160">
                <a:solidFill>
                  <a:schemeClr val="accent1"/>
                </a:solidFill>
                <a:prstDash val="solid"/>
              </a:ln>
              <a:solidFill>
                <a:srgbClr val="FFFFCC"/>
              </a:solidFill>
              <a:effectLst>
                <a:outerShdw blurRad="38100" dist="38100" dir="2700000" algn="tl">
                  <a:srgbClr val="000000">
                    <a:alpha val="43137"/>
                  </a:srgbClr>
                </a:outerShdw>
              </a:effectLst>
              <a:latin typeface="Calibri" pitchFamily="34" charset="0"/>
              <a:cs typeface="Calibri" pitchFamily="34" charset="0"/>
            </a:endParaRPr>
          </a:p>
        </p:txBody>
      </p:sp>
      <p:sp>
        <p:nvSpPr>
          <p:cNvPr id="8" name="TextBox 1"/>
          <p:cNvSpPr txBox="1"/>
          <p:nvPr/>
        </p:nvSpPr>
        <p:spPr>
          <a:xfrm>
            <a:off x="8547690" y="6597352"/>
            <a:ext cx="1205779" cy="215444"/>
          </a:xfrm>
          <a:prstGeom prst="rect">
            <a:avLst/>
          </a:prstGeom>
          <a:noFill/>
        </p:spPr>
        <p:txBody>
          <a:bodyPr wrap="none" rtlCol="0">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GB" sz="800" i="1" dirty="0" smtClean="0">
                <a:latin typeface="+mn-lt"/>
              </a:rPr>
              <a:t>Images courtesy IAEA</a:t>
            </a:r>
            <a:endParaRPr lang="en-GB" sz="800" i="1" dirty="0">
              <a:latin typeface="+mn-lt"/>
            </a:endParaRPr>
          </a:p>
        </p:txBody>
      </p:sp>
      <p:sp>
        <p:nvSpPr>
          <p:cNvPr id="10" name="TextBox 1"/>
          <p:cNvSpPr txBox="1"/>
          <p:nvPr/>
        </p:nvSpPr>
        <p:spPr>
          <a:xfrm>
            <a:off x="8579561" y="3335503"/>
            <a:ext cx="1205779" cy="215444"/>
          </a:xfrm>
          <a:prstGeom prst="rect">
            <a:avLst/>
          </a:prstGeom>
          <a:noFill/>
        </p:spPr>
        <p:txBody>
          <a:bodyPr wrap="none" rtlCol="0">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GB" sz="800" i="1" dirty="0" smtClean="0">
                <a:latin typeface="+mn-lt"/>
              </a:rPr>
              <a:t>Images courtesy IAEA</a:t>
            </a:r>
            <a:endParaRPr lang="en-GB" sz="800" i="1" dirty="0">
              <a:latin typeface="+mn-lt"/>
            </a:endParaRPr>
          </a:p>
        </p:txBody>
      </p:sp>
    </p:spTree>
    <p:extLst>
      <p:ext uri="{BB962C8B-B14F-4D97-AF65-F5344CB8AC3E}">
        <p14:creationId xmlns="" xmlns:p14="http://schemas.microsoft.com/office/powerpoint/2010/main" val="1525606751"/>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IEC modes of operation</a:t>
            </a:r>
            <a:endParaRPr lang="en-GB" dirty="0"/>
          </a:p>
        </p:txBody>
      </p:sp>
      <p:sp>
        <p:nvSpPr>
          <p:cNvPr id="3" name="Content Placeholder 2"/>
          <p:cNvSpPr>
            <a:spLocks noGrp="1"/>
          </p:cNvSpPr>
          <p:nvPr>
            <p:ph idx="1"/>
          </p:nvPr>
        </p:nvSpPr>
        <p:spPr>
          <a:xfrm>
            <a:off x="306126" y="1524000"/>
            <a:ext cx="4880901" cy="4572000"/>
          </a:xfrm>
        </p:spPr>
        <p:txBody>
          <a:bodyPr/>
          <a:lstStyle/>
          <a:p>
            <a:r>
              <a:rPr lang="en-GB" dirty="0" smtClean="0"/>
              <a:t>Normal/Ready Mode</a:t>
            </a:r>
          </a:p>
          <a:p>
            <a:pPr lvl="1"/>
            <a:r>
              <a:rPr lang="en-GB" sz="3200" dirty="0" smtClean="0"/>
              <a:t>IEC day-to-day activities</a:t>
            </a:r>
          </a:p>
          <a:p>
            <a:r>
              <a:rPr lang="en-GB" dirty="0" smtClean="0"/>
              <a:t>Basic Response Mode</a:t>
            </a:r>
          </a:p>
          <a:p>
            <a:pPr lvl="1"/>
            <a:r>
              <a:rPr lang="en-GB" sz="3200" dirty="0" smtClean="0"/>
              <a:t>Responses that do not require 24/7 staffing</a:t>
            </a:r>
          </a:p>
          <a:p>
            <a:r>
              <a:rPr lang="en-GB" dirty="0" smtClean="0"/>
              <a:t>Full Response Mode</a:t>
            </a:r>
          </a:p>
          <a:p>
            <a:pPr lvl="1"/>
            <a:r>
              <a:rPr lang="en-GB" sz="3200" dirty="0" smtClean="0"/>
              <a:t>Responses that require 24/7 staffing</a:t>
            </a:r>
          </a:p>
        </p:txBody>
      </p:sp>
      <p:pic>
        <p:nvPicPr>
          <p:cNvPr id="5" name="Picture 9"/>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61102" y="1701140"/>
            <a:ext cx="4679019" cy="2880320"/>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1"/>
          <p:cNvSpPr txBox="1"/>
          <p:nvPr/>
        </p:nvSpPr>
        <p:spPr>
          <a:xfrm>
            <a:off x="8295626" y="4517625"/>
            <a:ext cx="1154483" cy="215444"/>
          </a:xfrm>
          <a:prstGeom prst="rect">
            <a:avLst/>
          </a:prstGeom>
          <a:noFill/>
        </p:spPr>
        <p:txBody>
          <a:bodyPr wrap="none" rtlCol="0">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GB" sz="800" i="1" dirty="0" smtClean="0">
                <a:latin typeface="+mn-lt"/>
              </a:rPr>
              <a:t>Image courtesy IAEA</a:t>
            </a:r>
            <a:endParaRPr lang="en-GB" sz="800" i="1" dirty="0">
              <a:latin typeface="+mn-lt"/>
            </a:endParaRPr>
          </a:p>
        </p:txBody>
      </p:sp>
    </p:spTree>
    <p:extLst>
      <p:ext uri="{BB962C8B-B14F-4D97-AF65-F5344CB8AC3E}">
        <p14:creationId xmlns="" xmlns:p14="http://schemas.microsoft.com/office/powerpoint/2010/main" val="3560420689"/>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GB" dirty="0" smtClean="0"/>
              <a:t>IEC Normal/Ready Mode</a:t>
            </a:r>
            <a:endParaRPr lang="en-GB" dirty="0"/>
          </a:p>
        </p:txBody>
      </p:sp>
      <p:sp>
        <p:nvSpPr>
          <p:cNvPr id="3" name="Content Placeholder 2"/>
          <p:cNvSpPr>
            <a:spLocks noGrp="1"/>
          </p:cNvSpPr>
          <p:nvPr>
            <p:ph idx="1"/>
          </p:nvPr>
        </p:nvSpPr>
        <p:spPr/>
        <p:txBody>
          <a:bodyPr/>
          <a:lstStyle/>
          <a:p>
            <a:r>
              <a:rPr lang="en-GB" dirty="0" smtClean="0"/>
              <a:t>Focal point for incoming messages</a:t>
            </a:r>
          </a:p>
          <a:p>
            <a:r>
              <a:rPr lang="en-GB" dirty="0" smtClean="0"/>
              <a:t>Staffed during working hours</a:t>
            </a:r>
          </a:p>
          <a:p>
            <a:r>
              <a:rPr lang="en-GB" dirty="0" smtClean="0"/>
              <a:t>On-call officers initiate response and activate IEC</a:t>
            </a:r>
          </a:p>
          <a:p>
            <a:pPr lvl="1"/>
            <a:r>
              <a:rPr lang="en-GB" sz="3200" dirty="0" smtClean="0"/>
              <a:t> if needed</a:t>
            </a:r>
          </a:p>
          <a:p>
            <a:r>
              <a:rPr lang="en-GB" dirty="0" smtClean="0"/>
              <a:t>UN Security Control Centre serves as 24-hour warning point</a:t>
            </a:r>
          </a:p>
          <a:p>
            <a:pPr>
              <a:buNone/>
            </a:pPr>
            <a:endParaRPr lang="en-GB" dirty="0"/>
          </a:p>
        </p:txBody>
      </p:sp>
    </p:spTree>
    <p:extLst>
      <p:ext uri="{BB962C8B-B14F-4D97-AF65-F5344CB8AC3E}">
        <p14:creationId xmlns="" xmlns:p14="http://schemas.microsoft.com/office/powerpoint/2010/main" val="3515487601"/>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IEC Basic Response Mode</a:t>
            </a:r>
            <a:endParaRPr lang="en-GB" dirty="0"/>
          </a:p>
        </p:txBody>
      </p:sp>
      <p:sp>
        <p:nvSpPr>
          <p:cNvPr id="3" name="Content Placeholder 2"/>
          <p:cNvSpPr>
            <a:spLocks noGrp="1"/>
          </p:cNvSpPr>
          <p:nvPr>
            <p:ph idx="1"/>
          </p:nvPr>
        </p:nvSpPr>
        <p:spPr/>
        <p:txBody>
          <a:bodyPr/>
          <a:lstStyle/>
          <a:p>
            <a:r>
              <a:rPr lang="en-GB" dirty="0" smtClean="0"/>
              <a:t>Focal point for a response</a:t>
            </a:r>
          </a:p>
          <a:p>
            <a:pPr lvl="1"/>
            <a:r>
              <a:rPr lang="en-GB" sz="3200" dirty="0" smtClean="0"/>
              <a:t>ERM is in charge</a:t>
            </a:r>
          </a:p>
          <a:p>
            <a:r>
              <a:rPr lang="en-GB" dirty="0" smtClean="0"/>
              <a:t>Incident and Emergency System (IES) members are activated for response tasks</a:t>
            </a:r>
          </a:p>
          <a:p>
            <a:pPr lvl="1"/>
            <a:r>
              <a:rPr lang="en-GB" sz="3200" dirty="0" smtClean="0"/>
              <a:t>on-duty officers</a:t>
            </a:r>
          </a:p>
          <a:p>
            <a:r>
              <a:rPr lang="en-GB" dirty="0" smtClean="0"/>
              <a:t>Assistance missions </a:t>
            </a:r>
          </a:p>
          <a:p>
            <a:pPr lvl="1"/>
            <a:r>
              <a:rPr lang="en-GB" sz="3200" dirty="0" smtClean="0"/>
              <a:t>may be deployed on MS request</a:t>
            </a:r>
          </a:p>
          <a:p>
            <a:r>
              <a:rPr lang="en-GB" dirty="0" smtClean="0"/>
              <a:t>IEC not staffed 24/7 – warning point</a:t>
            </a:r>
          </a:p>
          <a:p>
            <a:pPr lvl="1"/>
            <a:r>
              <a:rPr lang="en-GB" sz="3200" dirty="0" smtClean="0"/>
              <a:t>on-call officers continue to be available</a:t>
            </a:r>
          </a:p>
        </p:txBody>
      </p:sp>
    </p:spTree>
    <p:extLst>
      <p:ext uri="{BB962C8B-B14F-4D97-AF65-F5344CB8AC3E}">
        <p14:creationId xmlns="" xmlns:p14="http://schemas.microsoft.com/office/powerpoint/2010/main" val="4054030236"/>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IEC Full Response Mode</a:t>
            </a:r>
            <a:endParaRPr lang="en-GB" dirty="0"/>
          </a:p>
        </p:txBody>
      </p:sp>
      <p:sp>
        <p:nvSpPr>
          <p:cNvPr id="3" name="Content Placeholder 2"/>
          <p:cNvSpPr>
            <a:spLocks noGrp="1"/>
          </p:cNvSpPr>
          <p:nvPr>
            <p:ph idx="1"/>
          </p:nvPr>
        </p:nvSpPr>
        <p:spPr/>
        <p:txBody>
          <a:bodyPr/>
          <a:lstStyle/>
          <a:p>
            <a:r>
              <a:rPr lang="en-GB" dirty="0" smtClean="0"/>
              <a:t>Action and coordination focal point for entire operational response</a:t>
            </a:r>
          </a:p>
          <a:p>
            <a:r>
              <a:rPr lang="en-GB" dirty="0" smtClean="0"/>
              <a:t>IEC is staffed 24/7</a:t>
            </a:r>
          </a:p>
          <a:p>
            <a:r>
              <a:rPr lang="en-GB" dirty="0" smtClean="0"/>
              <a:t>On-duty officers perform response tasks </a:t>
            </a:r>
          </a:p>
          <a:p>
            <a:pPr lvl="1"/>
            <a:r>
              <a:rPr lang="en-GB" sz="3200" dirty="0" smtClean="0"/>
              <a:t>according to allocated functions and their training (in shifts)</a:t>
            </a:r>
          </a:p>
          <a:p>
            <a:r>
              <a:rPr lang="en-GB" dirty="0" smtClean="0"/>
              <a:t>Fact finding mission may be deployed</a:t>
            </a:r>
          </a:p>
          <a:p>
            <a:r>
              <a:rPr lang="en-GB" dirty="0" smtClean="0"/>
              <a:t>Warning point and on-call officers are not in function</a:t>
            </a:r>
            <a:endParaRPr lang="en-GB" dirty="0"/>
          </a:p>
        </p:txBody>
      </p:sp>
    </p:spTree>
    <p:extLst>
      <p:ext uri="{BB962C8B-B14F-4D97-AF65-F5344CB8AC3E}">
        <p14:creationId xmlns="" xmlns:p14="http://schemas.microsoft.com/office/powerpoint/2010/main" val="1637209298"/>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pPr>
              <a:spcBef>
                <a:spcPts val="1800"/>
              </a:spcBef>
            </a:pPr>
            <a:r>
              <a:rPr lang="en-US" dirty="0" smtClean="0"/>
              <a:t>4. </a:t>
            </a:r>
            <a:r>
              <a:rPr lang="en-GB" dirty="0" smtClean="0"/>
              <a:t>IAEA’s </a:t>
            </a:r>
            <a:r>
              <a:rPr lang="en-GB" dirty="0" smtClean="0"/>
              <a:t>safety standards and other publications on emergency preparedness and response</a:t>
            </a:r>
            <a:endParaRPr lang="en-GB" dirty="0" smtClean="0"/>
          </a:p>
        </p:txBody>
      </p:sp>
    </p:spTree>
    <p:extLst>
      <p:ext uri="{BB962C8B-B14F-4D97-AF65-F5344CB8AC3E}">
        <p14:creationId xmlns:p14="http://schemas.microsoft.com/office/powerpoint/2010/main" xmlns="" val="38346520"/>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p:txBody>
          <a:bodyPr/>
          <a:lstStyle/>
          <a:p>
            <a:r>
              <a:rPr lang="en-US" dirty="0" smtClean="0"/>
              <a:t>IAEA </a:t>
            </a:r>
            <a:r>
              <a:rPr lang="en-US" dirty="0" smtClean="0"/>
              <a:t>safety standards</a:t>
            </a:r>
            <a:endParaRPr lang="en-GB" dirty="0" smtClean="0"/>
          </a:p>
        </p:txBody>
      </p:sp>
      <p:sp>
        <p:nvSpPr>
          <p:cNvPr id="94216" name="Text Box 8"/>
          <p:cNvSpPr txBox="1">
            <a:spLocks noChangeArrowheads="1"/>
          </p:cNvSpPr>
          <p:nvPr/>
        </p:nvSpPr>
        <p:spPr bwMode="auto">
          <a:xfrm>
            <a:off x="243890" y="1533574"/>
            <a:ext cx="9049758" cy="3539430"/>
          </a:xfrm>
          <a:prstGeom prst="rect">
            <a:avLst/>
          </a:prstGeom>
          <a:noFill/>
          <a:ln w="9525">
            <a:noFill/>
            <a:prstDash val="dash"/>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indent="-342900" eaLnBrk="1" hangingPunct="1">
              <a:buFont typeface="Arial" pitchFamily="34" charset="0"/>
              <a:buChar char="•"/>
            </a:pPr>
            <a:r>
              <a:rPr lang="en-US" altLang="en-US" sz="3200" dirty="0" smtClean="0">
                <a:solidFill>
                  <a:srgbClr val="000000"/>
                </a:solidFill>
                <a:latin typeface="Calibri" panose="020F0502020204030204" pitchFamily="34" charset="0"/>
              </a:rPr>
              <a:t>A key element of a stable and sustainable global safety regime</a:t>
            </a:r>
          </a:p>
          <a:p>
            <a:pPr indent="-342900" eaLnBrk="1" hangingPunct="1">
              <a:buFont typeface="Arial" pitchFamily="34" charset="0"/>
              <a:buChar char="•"/>
            </a:pPr>
            <a:r>
              <a:rPr lang="en-GB" altLang="en-US" sz="3200" dirty="0" smtClean="0">
                <a:solidFill>
                  <a:srgbClr val="000000"/>
                </a:solidFill>
                <a:latin typeface="Calibri" panose="020F0502020204030204" pitchFamily="34" charset="0"/>
              </a:rPr>
              <a:t>An </a:t>
            </a:r>
            <a:r>
              <a:rPr lang="en-GB" altLang="en-US" sz="3200" dirty="0">
                <a:solidFill>
                  <a:srgbClr val="000000"/>
                </a:solidFill>
                <a:latin typeface="Calibri" panose="020F0502020204030204" pitchFamily="34" charset="0"/>
              </a:rPr>
              <a:t>international consensus on what constitutes a high level of safety for protecting people and the environment from harmful effects of ionizing </a:t>
            </a:r>
            <a:r>
              <a:rPr lang="en-GB" altLang="en-US" sz="3200" dirty="0" smtClean="0">
                <a:solidFill>
                  <a:srgbClr val="000000"/>
                </a:solidFill>
                <a:latin typeface="Calibri" panose="020F0502020204030204" pitchFamily="34" charset="0"/>
              </a:rPr>
              <a:t>radiation</a:t>
            </a:r>
          </a:p>
          <a:p>
            <a:pPr indent="-342900" eaLnBrk="1" hangingPunct="1">
              <a:buFont typeface="Arial" pitchFamily="34" charset="0"/>
              <a:buChar char="•"/>
            </a:pPr>
            <a:endParaRPr lang="en-GB" altLang="en-US" sz="3200" dirty="0" smtClean="0">
              <a:solidFill>
                <a:srgbClr val="000000"/>
              </a:solidFill>
              <a:latin typeface="Calibri" panose="020F0502020204030204" pitchFamily="34" charset="0"/>
            </a:endParaRPr>
          </a:p>
        </p:txBody>
      </p:sp>
    </p:spTree>
    <p:extLst>
      <p:ext uri="{BB962C8B-B14F-4D97-AF65-F5344CB8AC3E}">
        <p14:creationId xmlns:p14="http://schemas.microsoft.com/office/powerpoint/2010/main" xmlns="" val="1471547066"/>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p:txBody>
          <a:bodyPr/>
          <a:lstStyle/>
          <a:p>
            <a:r>
              <a:rPr lang="en-GB" dirty="0" smtClean="0"/>
              <a:t>IAEA Safety Standards statute</a:t>
            </a:r>
          </a:p>
        </p:txBody>
      </p:sp>
      <p:sp>
        <p:nvSpPr>
          <p:cNvPr id="92163" name="Rectangle 3"/>
          <p:cNvSpPr>
            <a:spLocks noGrp="1" noChangeArrowheads="1"/>
          </p:cNvSpPr>
          <p:nvPr>
            <p:ph type="body" idx="1"/>
          </p:nvPr>
        </p:nvSpPr>
        <p:spPr>
          <a:xfrm>
            <a:off x="180000" y="1583139"/>
            <a:ext cx="9540000" cy="4896859"/>
          </a:xfrm>
        </p:spPr>
        <p:txBody>
          <a:bodyPr>
            <a:normAutofit/>
          </a:bodyPr>
          <a:lstStyle/>
          <a:p>
            <a:r>
              <a:rPr lang="en-GB" dirty="0" smtClean="0"/>
              <a:t>Safety </a:t>
            </a:r>
            <a:r>
              <a:rPr lang="en-GB" dirty="0" smtClean="0"/>
              <a:t>standards </a:t>
            </a:r>
            <a:r>
              <a:rPr lang="en-GB" dirty="0" smtClean="0"/>
              <a:t>are:</a:t>
            </a:r>
            <a:endParaRPr lang="en-US" dirty="0" smtClean="0"/>
          </a:p>
          <a:p>
            <a:pPr lvl="1"/>
            <a:r>
              <a:rPr lang="en-US" sz="3200" b="1" dirty="0" smtClean="0"/>
              <a:t>Non binding on Member States </a:t>
            </a:r>
            <a:r>
              <a:rPr lang="en-US" sz="3200" dirty="0" smtClean="0"/>
              <a:t>but may be adopted by them </a:t>
            </a:r>
          </a:p>
          <a:p>
            <a:pPr lvl="1"/>
            <a:r>
              <a:rPr lang="en-US" sz="3200" b="1" dirty="0" smtClean="0"/>
              <a:t>Binding for IAEA</a:t>
            </a:r>
            <a:r>
              <a:rPr lang="en-US" sz="3200" dirty="0" smtClean="0"/>
              <a:t>’s own activities</a:t>
            </a:r>
          </a:p>
          <a:p>
            <a:pPr lvl="1"/>
            <a:r>
              <a:rPr lang="en-US" sz="3200" b="1" dirty="0" smtClean="0"/>
              <a:t>Binding on States in relation to operations assisted by the IAEA </a:t>
            </a:r>
            <a:r>
              <a:rPr lang="en-US" sz="3200" dirty="0" smtClean="0"/>
              <a:t>or States wishing to enter into project agreements with IAEA</a:t>
            </a:r>
            <a:endParaRPr lang="en-GB" sz="3200" dirty="0" smtClean="0"/>
          </a:p>
        </p:txBody>
      </p:sp>
    </p:spTree>
    <p:extLst>
      <p:ext uri="{BB962C8B-B14F-4D97-AF65-F5344CB8AC3E}">
        <p14:creationId xmlns="" xmlns:p14="http://schemas.microsoft.com/office/powerpoint/2010/main" val="2088193818"/>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p:txBody>
          <a:bodyPr/>
          <a:lstStyle/>
          <a:p>
            <a:r>
              <a:rPr lang="en-US" dirty="0" smtClean="0"/>
              <a:t>IAEA </a:t>
            </a:r>
            <a:r>
              <a:rPr lang="en-US" dirty="0" smtClean="0"/>
              <a:t>safety standards </a:t>
            </a:r>
            <a:r>
              <a:rPr lang="en-US" dirty="0" smtClean="0"/>
              <a:t>on EPR</a:t>
            </a:r>
            <a:endParaRPr lang="en-GB" dirty="0" smtClean="0"/>
          </a:p>
        </p:txBody>
      </p:sp>
      <p:graphicFrame>
        <p:nvGraphicFramePr>
          <p:cNvPr id="49156" name="Object 3"/>
          <p:cNvGraphicFramePr>
            <a:graphicFrameLocks noChangeAspect="1"/>
          </p:cNvGraphicFramePr>
          <p:nvPr>
            <p:extLst>
              <p:ext uri="{D42A27DB-BD31-4B8C-83A1-F6EECF244321}">
                <p14:modId xmlns="" xmlns:p14="http://schemas.microsoft.com/office/powerpoint/2010/main" val="540422996"/>
              </p:ext>
            </p:extLst>
          </p:nvPr>
        </p:nvGraphicFramePr>
        <p:xfrm>
          <a:off x="383753" y="1124745"/>
          <a:ext cx="9309097" cy="3386435"/>
        </p:xfrm>
        <a:graphic>
          <a:graphicData uri="http://schemas.openxmlformats.org/presentationml/2006/ole">
            <p:oleObj spid="_x0000_s1026" name="CorelDRAW" r:id="rId4" imgW="66395160" imgH="35560080" progId="">
              <p:embed/>
            </p:oleObj>
          </a:graphicData>
        </a:graphic>
      </p:graphicFrame>
      <p:sp>
        <p:nvSpPr>
          <p:cNvPr id="94216" name="Text Box 8"/>
          <p:cNvSpPr txBox="1">
            <a:spLocks noChangeArrowheads="1"/>
          </p:cNvSpPr>
          <p:nvPr/>
        </p:nvSpPr>
        <p:spPr bwMode="auto">
          <a:xfrm>
            <a:off x="427745" y="4509120"/>
            <a:ext cx="3286997" cy="1631216"/>
          </a:xfrm>
          <a:prstGeom prst="rect">
            <a:avLst/>
          </a:prstGeom>
          <a:noFill/>
          <a:ln w="9525">
            <a:noFill/>
            <a:prstDash val="dash"/>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defRPr/>
            </a:pPr>
            <a:r>
              <a:rPr lang="en-US" sz="2000" b="1" dirty="0" smtClean="0">
                <a:solidFill>
                  <a:srgbClr val="002060"/>
                </a:solidFill>
                <a:latin typeface="+mn-lt"/>
                <a:cs typeface="Arial" charset="0"/>
              </a:rPr>
              <a:t>Safety Fundamentals: </a:t>
            </a:r>
            <a:r>
              <a:rPr lang="en-US" sz="2000" dirty="0">
                <a:solidFill>
                  <a:srgbClr val="002060"/>
                </a:solidFill>
                <a:latin typeface="+mn-lt"/>
              </a:rPr>
              <a:t>Fundamental safety objective and </a:t>
            </a:r>
            <a:r>
              <a:rPr lang="en-GB" sz="2000" dirty="0">
                <a:solidFill>
                  <a:srgbClr val="002060"/>
                </a:solidFill>
                <a:latin typeface="+mn-lt"/>
              </a:rPr>
              <a:t>principles for protecting people and environment</a:t>
            </a:r>
            <a:endParaRPr lang="en-GB" dirty="0">
              <a:solidFill>
                <a:srgbClr val="002060"/>
              </a:solidFill>
              <a:latin typeface="+mn-lt"/>
            </a:endParaRPr>
          </a:p>
        </p:txBody>
      </p:sp>
      <p:sp>
        <p:nvSpPr>
          <p:cNvPr id="94217" name="Text Box 9"/>
          <p:cNvSpPr txBox="1">
            <a:spLocks noChangeArrowheads="1"/>
          </p:cNvSpPr>
          <p:nvPr/>
        </p:nvSpPr>
        <p:spPr bwMode="auto">
          <a:xfrm>
            <a:off x="3714741" y="4509120"/>
            <a:ext cx="3095647" cy="1631216"/>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en-GB" sz="2000" b="1" dirty="0" smtClean="0">
                <a:solidFill>
                  <a:srgbClr val="C00000"/>
                </a:solidFill>
                <a:latin typeface="+mn-lt"/>
                <a:cs typeface="Arial" pitchFamily="34" charset="0"/>
              </a:rPr>
              <a:t>Safety Requirements:</a:t>
            </a:r>
            <a:r>
              <a:rPr lang="en-GB" sz="2000" dirty="0" smtClean="0">
                <a:solidFill>
                  <a:srgbClr val="C00000"/>
                </a:solidFill>
                <a:latin typeface="+mn-lt"/>
                <a:cs typeface="Arial" pitchFamily="34" charset="0"/>
              </a:rPr>
              <a:t> </a:t>
            </a:r>
            <a:r>
              <a:rPr lang="en-GB" sz="2000" dirty="0">
                <a:solidFill>
                  <a:srgbClr val="C00000"/>
                </a:solidFill>
                <a:latin typeface="+mn-lt"/>
              </a:rPr>
              <a:t>Requirements that must be met to ensure protection of people and environment</a:t>
            </a:r>
          </a:p>
        </p:txBody>
      </p:sp>
      <p:sp>
        <p:nvSpPr>
          <p:cNvPr id="94218" name="Text Box 10"/>
          <p:cNvSpPr txBox="1">
            <a:spLocks noChangeArrowheads="1"/>
          </p:cNvSpPr>
          <p:nvPr/>
        </p:nvSpPr>
        <p:spPr bwMode="auto">
          <a:xfrm>
            <a:off x="6902975" y="4509121"/>
            <a:ext cx="2574528" cy="1323439"/>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fr-FR" sz="2000" b="1" dirty="0" err="1" smtClean="0">
                <a:solidFill>
                  <a:schemeClr val="accent5">
                    <a:lumMod val="75000"/>
                  </a:schemeClr>
                </a:solidFill>
                <a:latin typeface="+mn-lt"/>
                <a:cs typeface="Arial" pitchFamily="34" charset="0"/>
              </a:rPr>
              <a:t>Safety</a:t>
            </a:r>
            <a:r>
              <a:rPr lang="fr-FR" sz="2000" b="1" dirty="0" smtClean="0">
                <a:solidFill>
                  <a:schemeClr val="accent5">
                    <a:lumMod val="75000"/>
                  </a:schemeClr>
                </a:solidFill>
                <a:latin typeface="+mn-lt"/>
                <a:cs typeface="Arial" pitchFamily="34" charset="0"/>
              </a:rPr>
              <a:t> Guides:</a:t>
            </a:r>
            <a:r>
              <a:rPr lang="en-GB" sz="2000" b="1" dirty="0">
                <a:solidFill>
                  <a:schemeClr val="accent5">
                    <a:lumMod val="75000"/>
                  </a:schemeClr>
                </a:solidFill>
                <a:latin typeface="+mn-lt"/>
                <a:cs typeface="Arial" pitchFamily="34" charset="0"/>
              </a:rPr>
              <a:t> </a:t>
            </a:r>
            <a:r>
              <a:rPr lang="en-GB" sz="2000" dirty="0">
                <a:solidFill>
                  <a:schemeClr val="accent5">
                    <a:lumMod val="75000"/>
                  </a:schemeClr>
                </a:solidFill>
                <a:latin typeface="+mn-lt"/>
              </a:rPr>
              <a:t>Recommended ways of meeting the requirements</a:t>
            </a:r>
          </a:p>
        </p:txBody>
      </p:sp>
      <p:pic>
        <p:nvPicPr>
          <p:cNvPr id="13" name="Picture 2"/>
          <p:cNvPicPr>
            <a:picLocks noChangeAspect="1" noChangeArrowheads="1"/>
          </p:cNvPicPr>
          <p:nvPr/>
        </p:nvPicPr>
        <p:blipFill>
          <a:blip r:embed="rId5" cstate="print"/>
          <a:srcRect/>
          <a:stretch>
            <a:fillRect/>
          </a:stretch>
        </p:blipFill>
        <p:spPr bwMode="auto">
          <a:xfrm>
            <a:off x="6354188" y="1600688"/>
            <a:ext cx="1853759" cy="2572447"/>
          </a:xfrm>
          <a:prstGeom prst="rect">
            <a:avLst/>
          </a:prstGeom>
          <a:ln>
            <a:noFill/>
          </a:ln>
          <a:effectLst>
            <a:outerShdw blurRad="292100" dist="139700" dir="2700000" algn="tl" rotWithShape="0">
              <a:srgbClr val="333333">
                <a:alpha val="65000"/>
              </a:srgbClr>
            </a:outerShdw>
          </a:effectLst>
        </p:spPr>
      </p:pic>
      <p:pic>
        <p:nvPicPr>
          <p:cNvPr id="15" name="Picture 14"/>
          <p:cNvPicPr>
            <a:picLocks noChangeAspect="1" noChangeArrowheads="1"/>
          </p:cNvPicPr>
          <p:nvPr/>
        </p:nvPicPr>
        <p:blipFill rotWithShape="1">
          <a:blip r:embed="rId6" cstate="print">
            <a:extLst>
              <a:ext uri="{28A0092B-C50C-407E-A947-70E740481C1C}">
                <a14:useLocalDpi xmlns="" xmlns:a14="http://schemas.microsoft.com/office/drawing/2010/main" val="0"/>
              </a:ext>
            </a:extLst>
          </a:blip>
          <a:srcRect l="21797" t="10255" r="56055" b="4785"/>
          <a:stretch/>
        </p:blipFill>
        <p:spPr bwMode="auto">
          <a:xfrm>
            <a:off x="1052567" y="1628800"/>
            <a:ext cx="1875984" cy="2544334"/>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cap="flat" cmpd="sng">
                <a:solidFill>
                  <a:schemeClr val="tx1"/>
                </a:solidFill>
                <a:prstDash val="solid"/>
                <a:miter lim="800000"/>
                <a:headEnd type="none" w="sm" len="sm"/>
                <a:tailEnd type="none" w="sm" len="sm"/>
              </a14:hiddenLine>
            </a:ext>
          </a:extLst>
        </p:spPr>
      </p:pic>
      <p:pic>
        <p:nvPicPr>
          <p:cNvPr id="10" name="Picture 149"/>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3774397" y="1611960"/>
            <a:ext cx="1837468" cy="256117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189" name="Picture 165"/>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7819111" y="1782390"/>
            <a:ext cx="2113517" cy="27046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269487938"/>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mk-MK" dirty="0" smtClean="0">
                <a:solidFill>
                  <a:schemeClr val="tx1"/>
                </a:solidFill>
              </a:rPr>
              <a:t>Safety </a:t>
            </a:r>
            <a:r>
              <a:rPr lang="en-GB" dirty="0" smtClean="0">
                <a:solidFill>
                  <a:schemeClr val="tx1"/>
                </a:solidFill>
              </a:rPr>
              <a:t>Fundamentals: Principle 9</a:t>
            </a:r>
            <a:endParaRPr lang="en-GB" dirty="0">
              <a:solidFill>
                <a:schemeClr val="tx1"/>
              </a:solidFill>
            </a:endParaRPr>
          </a:p>
        </p:txBody>
      </p:sp>
      <p:sp>
        <p:nvSpPr>
          <p:cNvPr id="6148" name="Rectangle 3"/>
          <p:cNvSpPr>
            <a:spLocks noGrp="1" noChangeArrowheads="1"/>
          </p:cNvSpPr>
          <p:nvPr>
            <p:ph sz="half" idx="1"/>
          </p:nvPr>
        </p:nvSpPr>
        <p:spPr>
          <a:xfrm>
            <a:off x="606374" y="1510352"/>
            <a:ext cx="5114929" cy="4572000"/>
          </a:xfrm>
        </p:spPr>
        <p:txBody>
          <a:bodyPr>
            <a:normAutofit/>
          </a:bodyPr>
          <a:lstStyle/>
          <a:p>
            <a:pPr marL="0" lvl="1" indent="0">
              <a:buNone/>
            </a:pPr>
            <a:r>
              <a:rPr lang="mk-MK" sz="3200" dirty="0" smtClean="0">
                <a:solidFill>
                  <a:srgbClr val="0070C0"/>
                </a:solidFill>
              </a:rPr>
              <a:t>“</a:t>
            </a:r>
            <a:r>
              <a:rPr lang="en-US" sz="3200" i="1" dirty="0" smtClean="0">
                <a:solidFill>
                  <a:srgbClr val="0070C0"/>
                </a:solidFill>
                <a:ea typeface="+mj-ea"/>
                <a:cs typeface="+mj-cs"/>
              </a:rPr>
              <a:t>Arrangements must be made for emergency preparedness and response for nuclear or radiation incidents.</a:t>
            </a:r>
            <a:r>
              <a:rPr lang="mk-MK" sz="3200" dirty="0" smtClean="0">
                <a:solidFill>
                  <a:srgbClr val="0070C0"/>
                </a:solidFill>
              </a:rPr>
              <a:t>”</a:t>
            </a:r>
            <a:endParaRPr lang="mk-MK" altLang="en-US" sz="3200" dirty="0" smtClean="0">
              <a:solidFill>
                <a:srgbClr val="0070C0"/>
              </a:solidFill>
            </a:endParaRPr>
          </a:p>
          <a:p>
            <a:endParaRPr lang="en-GB" altLang="en-US" sz="3200" dirty="0" smtClean="0"/>
          </a:p>
        </p:txBody>
      </p:sp>
      <p:pic>
        <p:nvPicPr>
          <p:cNvPr id="9" name="Picture 8"/>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21797" t="10255" r="56055" b="4785"/>
          <a:stretch/>
        </p:blipFill>
        <p:spPr bwMode="auto">
          <a:xfrm>
            <a:off x="6106379" y="1341908"/>
            <a:ext cx="3362120" cy="4373108"/>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cap="flat" cmpd="sng">
                <a:solidFill>
                  <a:schemeClr val="tx1"/>
                </a:solidFill>
                <a:prstDash val="solid"/>
                <a:miter lim="800000"/>
                <a:headEnd type="none" w="sm" len="sm"/>
                <a:tailEnd type="none" w="sm" len="sm"/>
              </a14:hiddenLine>
            </a:ext>
          </a:extLst>
        </p:spPr>
      </p:pic>
    </p:spTree>
    <p:extLst>
      <p:ext uri="{BB962C8B-B14F-4D97-AF65-F5344CB8AC3E}">
        <p14:creationId xmlns="" xmlns:p14="http://schemas.microsoft.com/office/powerpoint/2010/main" val="3966809856"/>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80000" y="180000"/>
            <a:ext cx="9523558" cy="900000"/>
          </a:xfrm>
        </p:spPr>
        <p:txBody>
          <a:bodyPr/>
          <a:lstStyle/>
          <a:p>
            <a:r>
              <a:rPr lang="en-US" altLang="en-US" dirty="0" smtClean="0"/>
              <a:t>General Safety Requirements Part 1</a:t>
            </a:r>
            <a:br>
              <a:rPr lang="en-US" altLang="en-US" dirty="0" smtClean="0"/>
            </a:br>
            <a:r>
              <a:rPr lang="en-US" altLang="en-US" dirty="0" smtClean="0"/>
              <a:t>No. GSR Part 1</a:t>
            </a:r>
          </a:p>
        </p:txBody>
      </p:sp>
      <p:sp>
        <p:nvSpPr>
          <p:cNvPr id="8195" name="Content Placeholder 2"/>
          <p:cNvSpPr>
            <a:spLocks noGrp="1"/>
          </p:cNvSpPr>
          <p:nvPr>
            <p:ph idx="1"/>
          </p:nvPr>
        </p:nvSpPr>
        <p:spPr>
          <a:xfrm>
            <a:off x="205702" y="1544595"/>
            <a:ext cx="7448417" cy="4613176"/>
          </a:xfrm>
        </p:spPr>
        <p:txBody>
          <a:bodyPr>
            <a:normAutofit lnSpcReduction="10000"/>
          </a:bodyPr>
          <a:lstStyle/>
          <a:p>
            <a:r>
              <a:rPr lang="en-US" altLang="en-US" dirty="0" smtClean="0"/>
              <a:t>Includes requirements for establishing a governmental, legal and regulatory framework for </a:t>
            </a:r>
            <a:r>
              <a:rPr lang="en-US" altLang="en-US" dirty="0" smtClean="0"/>
              <a:t>safety</a:t>
            </a:r>
            <a:r>
              <a:rPr lang="en-US" altLang="en-US" dirty="0" smtClean="0"/>
              <a:t>, as part of the nuclear safety infrastructure</a:t>
            </a:r>
          </a:p>
          <a:p>
            <a:r>
              <a:rPr lang="en-US" altLang="en-US" b="1" dirty="0" smtClean="0"/>
              <a:t>Requirement no. 8 </a:t>
            </a:r>
            <a:r>
              <a:rPr lang="en-US" altLang="en-US" dirty="0" smtClean="0"/>
              <a:t>“Emergency Preparedness and Response”:</a:t>
            </a:r>
          </a:p>
          <a:p>
            <a:pPr lvl="1">
              <a:buFontTx/>
              <a:buNone/>
            </a:pPr>
            <a:r>
              <a:rPr lang="en-US" altLang="en-US" dirty="0" smtClean="0"/>
              <a:t>	“The </a:t>
            </a:r>
            <a:r>
              <a:rPr lang="en-US" altLang="en-US" b="1" dirty="0" smtClean="0"/>
              <a:t>GOVERNMENT SHALL </a:t>
            </a:r>
            <a:r>
              <a:rPr lang="en-US" altLang="en-US" dirty="0" smtClean="0"/>
              <a:t>make provision for emergency preparedness to enable a timely and effective response in a nuclear or radiological emergency”</a:t>
            </a:r>
          </a:p>
          <a:p>
            <a:endParaRPr lang="en-US" altLang="en-US" dirty="0" smtClean="0"/>
          </a:p>
          <a:p>
            <a:endParaRPr lang="en-US" altLang="en-US" dirty="0" smtClean="0"/>
          </a:p>
        </p:txBody>
      </p:sp>
      <p:pic>
        <p:nvPicPr>
          <p:cNvPr id="8197" name="Picture 5"/>
          <p:cNvPicPr>
            <a:picLocks noChangeAspect="1" noChangeArrowheads="1"/>
          </p:cNvPicPr>
          <p:nvPr/>
        </p:nvPicPr>
        <p:blipFill>
          <a:blip r:embed="rId3"/>
          <a:srcRect/>
          <a:stretch>
            <a:fillRect/>
          </a:stretch>
        </p:blipFill>
        <p:spPr bwMode="auto">
          <a:xfrm>
            <a:off x="7388254" y="2075741"/>
            <a:ext cx="2206121" cy="3072151"/>
          </a:xfrm>
          <a:prstGeom prst="rect">
            <a:avLst/>
          </a:prstGeom>
          <a:noFill/>
          <a:ln w="12700">
            <a:noFill/>
            <a:miter lim="800000"/>
            <a:headEnd type="none" w="sm" len="sm"/>
            <a:tailEnd type="none" w="sm" len="sm"/>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999" y="180000"/>
            <a:ext cx="9236955" cy="900000"/>
          </a:xfrm>
        </p:spPr>
        <p:txBody>
          <a:bodyPr/>
          <a:lstStyle/>
          <a:p>
            <a:r>
              <a:rPr lang="en-US" altLang="en-US" dirty="0" smtClean="0"/>
              <a:t>General </a:t>
            </a:r>
            <a:r>
              <a:rPr lang="mk-MK" altLang="en-US" dirty="0" smtClean="0"/>
              <a:t>Safety Requirements</a:t>
            </a:r>
            <a:r>
              <a:rPr lang="en-US" altLang="en-US" dirty="0" smtClean="0"/>
              <a:t> Part 3</a:t>
            </a:r>
            <a:br>
              <a:rPr lang="en-US" altLang="en-US" dirty="0" smtClean="0"/>
            </a:br>
            <a:r>
              <a:rPr lang="en-US" altLang="en-US" dirty="0" smtClean="0"/>
              <a:t>No. GSR Part 3</a:t>
            </a:r>
            <a:r>
              <a:rPr lang="mk-MK" altLang="en-US" dirty="0" smtClean="0"/>
              <a:t> </a:t>
            </a:r>
          </a:p>
        </p:txBody>
      </p:sp>
      <p:sp>
        <p:nvSpPr>
          <p:cNvPr id="3" name="Content Placeholder 2"/>
          <p:cNvSpPr>
            <a:spLocks noGrp="1"/>
          </p:cNvSpPr>
          <p:nvPr>
            <p:ph idx="1"/>
          </p:nvPr>
        </p:nvSpPr>
        <p:spPr>
          <a:xfrm>
            <a:off x="327545" y="1787856"/>
            <a:ext cx="6373506" cy="4308143"/>
          </a:xfrm>
        </p:spPr>
        <p:txBody>
          <a:bodyPr>
            <a:noAutofit/>
          </a:bodyPr>
          <a:lstStyle/>
          <a:p>
            <a:pPr marL="53975" indent="0"/>
            <a:r>
              <a:rPr lang="en-US" altLang="en-US" dirty="0" smtClean="0"/>
              <a:t> </a:t>
            </a:r>
            <a:r>
              <a:rPr lang="mk-MK" altLang="en-US" dirty="0" smtClean="0"/>
              <a:t>Relevant requirements in </a:t>
            </a:r>
            <a:r>
              <a:rPr lang="mk-MK" altLang="en-US" b="1" dirty="0" smtClean="0"/>
              <a:t>Section 4</a:t>
            </a:r>
            <a:r>
              <a:rPr lang="mk-MK" altLang="en-US" dirty="0" smtClean="0"/>
              <a:t> on </a:t>
            </a:r>
            <a:r>
              <a:rPr lang="en-US" altLang="en-US" dirty="0" smtClean="0"/>
              <a:t>e</a:t>
            </a:r>
            <a:r>
              <a:rPr lang="mk-MK" altLang="en-US" dirty="0" smtClean="0"/>
              <a:t>mergency </a:t>
            </a:r>
            <a:r>
              <a:rPr lang="mk-MK" altLang="en-US" dirty="0" smtClean="0"/>
              <a:t>exposure situations</a:t>
            </a:r>
            <a:endParaRPr lang="en-GB" altLang="en-US" dirty="0" smtClean="0"/>
          </a:p>
          <a:p>
            <a:pPr lvl="1"/>
            <a:r>
              <a:rPr lang="en-GB" altLang="en-US" sz="3200" dirty="0" smtClean="0"/>
              <a:t>Published 2014</a:t>
            </a:r>
          </a:p>
          <a:p>
            <a:pPr lvl="1"/>
            <a:r>
              <a:rPr lang="en-GB" altLang="en-US" sz="3200" dirty="0" smtClean="0"/>
              <a:t>Co-sponsored by EC, FAO, IAEA, ILO, OECD\NEA, PAHO, UNEP, WHO </a:t>
            </a:r>
            <a:endParaRPr lang="mk-MK" altLang="en-US" sz="3200" dirty="0" smtClean="0"/>
          </a:p>
          <a:p>
            <a:pPr lvl="1"/>
            <a:r>
              <a:rPr lang="en-GB" altLang="en-US" sz="3200" dirty="0" smtClean="0"/>
              <a:t>Requirements level</a:t>
            </a:r>
            <a:r>
              <a:rPr lang="mk-MK" altLang="en-US" sz="3200" dirty="0" smtClean="0"/>
              <a:t>: </a:t>
            </a:r>
            <a:r>
              <a:rPr lang="en-GB" altLang="en-US" sz="3200" dirty="0" smtClean="0"/>
              <a:t>‘Shall’</a:t>
            </a:r>
          </a:p>
          <a:p>
            <a:pPr lvl="1"/>
            <a:r>
              <a:rPr lang="en-GB" altLang="en-US" sz="3200" dirty="0" smtClean="0"/>
              <a:t>All addressed to the </a:t>
            </a:r>
            <a:r>
              <a:rPr lang="en-GB" altLang="en-US" sz="3200" b="1" dirty="0" smtClean="0"/>
              <a:t>Government</a:t>
            </a:r>
          </a:p>
        </p:txBody>
      </p:sp>
      <p:pic>
        <p:nvPicPr>
          <p:cNvPr id="271362" name="Picture 2" descr="\\NS-Home\NS-Home\NESTOROSKS\Desktop\GSr Part 3.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637352" y="1463601"/>
            <a:ext cx="3003923" cy="415927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088931272"/>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112"/>
          <p:cNvSpPr>
            <a:spLocks noGrp="1" noChangeArrowheads="1"/>
          </p:cNvSpPr>
          <p:nvPr>
            <p:ph type="title"/>
          </p:nvPr>
        </p:nvSpPr>
        <p:spPr/>
        <p:txBody>
          <a:bodyPr/>
          <a:lstStyle/>
          <a:p>
            <a:r>
              <a:rPr lang="en-US" altLang="en-US" dirty="0" smtClean="0"/>
              <a:t>General </a:t>
            </a:r>
            <a:r>
              <a:rPr lang="mk-MK" altLang="en-US" dirty="0" smtClean="0"/>
              <a:t>Safety </a:t>
            </a:r>
            <a:r>
              <a:rPr lang="en-GB" altLang="en-US" dirty="0" smtClean="0"/>
              <a:t>Requirements Part 7</a:t>
            </a:r>
            <a:r>
              <a:rPr lang="mk-MK" altLang="en-US" dirty="0" smtClean="0"/>
              <a:t/>
            </a:r>
            <a:br>
              <a:rPr lang="mk-MK" altLang="en-US" dirty="0" smtClean="0"/>
            </a:br>
            <a:r>
              <a:rPr lang="en-GB" altLang="en-US" dirty="0" smtClean="0"/>
              <a:t>No. </a:t>
            </a:r>
            <a:r>
              <a:rPr lang="mk-MK" altLang="en-US" dirty="0" smtClean="0"/>
              <a:t>GSR Part 7</a:t>
            </a:r>
            <a:r>
              <a:rPr lang="en-US" altLang="en-US" dirty="0" smtClean="0"/>
              <a:t> (published 2015)</a:t>
            </a:r>
            <a:endParaRPr lang="en-GB" altLang="en-US" dirty="0" smtClean="0"/>
          </a:p>
        </p:txBody>
      </p:sp>
      <p:sp>
        <p:nvSpPr>
          <p:cNvPr id="7173" name="Rectangle 4113"/>
          <p:cNvSpPr>
            <a:spLocks noGrp="1" noChangeArrowheads="1"/>
          </p:cNvSpPr>
          <p:nvPr>
            <p:ph idx="1"/>
          </p:nvPr>
        </p:nvSpPr>
        <p:spPr>
          <a:xfrm>
            <a:off x="313898" y="1364776"/>
            <a:ext cx="6414447" cy="4731224"/>
          </a:xfrm>
        </p:spPr>
        <p:txBody>
          <a:bodyPr>
            <a:noAutofit/>
          </a:bodyPr>
          <a:lstStyle/>
          <a:p>
            <a:r>
              <a:rPr lang="en-US" altLang="en-US" sz="3000" dirty="0" smtClean="0"/>
              <a:t>Establishes</a:t>
            </a:r>
            <a:r>
              <a:rPr lang="en-GB" altLang="en-US" sz="3000" dirty="0" smtClean="0"/>
              <a:t> requirements for </a:t>
            </a:r>
            <a:r>
              <a:rPr lang="mk-MK" altLang="en-US" sz="3000" dirty="0" smtClean="0"/>
              <a:t>an</a:t>
            </a:r>
            <a:r>
              <a:rPr lang="en-GB" altLang="en-US" sz="3000" dirty="0" smtClean="0"/>
              <a:t> adequate level of preparedness and response</a:t>
            </a:r>
            <a:r>
              <a:rPr lang="mk-MK" altLang="en-US" sz="3000" dirty="0" smtClean="0"/>
              <a:t> for a nuclear or radiological emergency</a:t>
            </a:r>
            <a:r>
              <a:rPr lang="en-GB" altLang="en-US" sz="3000" dirty="0" smtClean="0"/>
              <a:t>, irrespective of its cause</a:t>
            </a:r>
            <a:endParaRPr lang="mk-MK" altLang="en-US" sz="3000" dirty="0" smtClean="0"/>
          </a:p>
          <a:p>
            <a:r>
              <a:rPr lang="en-GB" altLang="en-US" sz="3000" dirty="0" smtClean="0"/>
              <a:t>Requirements level</a:t>
            </a:r>
            <a:r>
              <a:rPr lang="mk-MK" altLang="en-US" sz="3000" dirty="0" smtClean="0"/>
              <a:t>: </a:t>
            </a:r>
            <a:r>
              <a:rPr lang="en-GB" altLang="en-US" sz="3000" dirty="0" smtClean="0"/>
              <a:t>‘Shall’</a:t>
            </a:r>
          </a:p>
          <a:p>
            <a:r>
              <a:rPr lang="en-GB" altLang="en-US" sz="3000" dirty="0" smtClean="0"/>
              <a:t>Co-sponsored by FAO, IAEA, ICAO, ILO, IMO, Interpol, OECD</a:t>
            </a:r>
            <a:r>
              <a:rPr lang="mk-MK" altLang="en-US" sz="3000" dirty="0" smtClean="0"/>
              <a:t>/</a:t>
            </a:r>
            <a:r>
              <a:rPr lang="en-GB" altLang="en-US" sz="3000" dirty="0" smtClean="0"/>
              <a:t>NEA, PAHO, UNEP, UNOCHA, WHO, WMO, CTBTO </a:t>
            </a:r>
            <a:endParaRPr lang="mk-MK" altLang="en-US" sz="3000" dirty="0" smtClean="0"/>
          </a:p>
          <a:p>
            <a:r>
              <a:rPr lang="en-GB" altLang="en-US" sz="3000" dirty="0" smtClean="0"/>
              <a:t>Supersedes No. GS-R-2 issued in 2002</a:t>
            </a:r>
            <a:endParaRPr lang="en-GB" altLang="en-US" sz="3000" dirty="0"/>
          </a:p>
        </p:txBody>
      </p:sp>
      <p:pic>
        <p:nvPicPr>
          <p:cNvPr id="7" name="Picture 2"/>
          <p:cNvPicPr>
            <a:picLocks noChangeAspect="1" noChangeArrowheads="1"/>
          </p:cNvPicPr>
          <p:nvPr/>
        </p:nvPicPr>
        <p:blipFill>
          <a:blip r:embed="rId3" cstate="print"/>
          <a:srcRect/>
          <a:stretch>
            <a:fillRect/>
          </a:stretch>
        </p:blipFill>
        <p:spPr bwMode="auto">
          <a:xfrm>
            <a:off x="7060948" y="4900225"/>
            <a:ext cx="1279715" cy="1725690"/>
          </a:xfrm>
          <a:prstGeom prst="rect">
            <a:avLst/>
          </a:prstGeom>
          <a:ln>
            <a:noFill/>
          </a:ln>
          <a:effectLst>
            <a:outerShdw blurRad="292100" dist="139700" dir="2700000" algn="tl" rotWithShape="0">
              <a:srgbClr val="333333">
                <a:alpha val="65000"/>
              </a:srgbClr>
            </a:outerShdw>
          </a:effectLst>
        </p:spPr>
      </p:pic>
      <p:pic>
        <p:nvPicPr>
          <p:cNvPr id="6" name="Picture 149"/>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799345" y="1268761"/>
            <a:ext cx="2476130" cy="345137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cxnSp>
        <p:nvCxnSpPr>
          <p:cNvPr id="4" name="Straight Connector 3"/>
          <p:cNvCxnSpPr/>
          <p:nvPr/>
        </p:nvCxnSpPr>
        <p:spPr>
          <a:xfrm>
            <a:off x="6735266" y="5252727"/>
            <a:ext cx="1872208" cy="115212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680154374"/>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dirty="0" smtClean="0"/>
              <a:t>Requirements</a:t>
            </a:r>
            <a:r>
              <a:rPr lang="en-US" dirty="0" smtClean="0"/>
              <a:t> in GSR Part 7 </a:t>
            </a:r>
            <a:endParaRPr lang="mk-MK" dirty="0"/>
          </a:p>
        </p:txBody>
      </p:sp>
      <p:sp>
        <p:nvSpPr>
          <p:cNvPr id="3" name="Content Placeholder 2"/>
          <p:cNvSpPr>
            <a:spLocks noGrp="1"/>
          </p:cNvSpPr>
          <p:nvPr>
            <p:ph idx="1"/>
          </p:nvPr>
        </p:nvSpPr>
        <p:spPr>
          <a:xfrm>
            <a:off x="306123" y="1495168"/>
            <a:ext cx="9309233" cy="4166080"/>
          </a:xfrm>
        </p:spPr>
        <p:txBody>
          <a:bodyPr/>
          <a:lstStyle/>
          <a:p>
            <a:r>
              <a:rPr lang="mk-MK" dirty="0" smtClean="0"/>
              <a:t>In total</a:t>
            </a:r>
            <a:r>
              <a:rPr lang="en-US" dirty="0" smtClean="0"/>
              <a:t>: </a:t>
            </a:r>
            <a:r>
              <a:rPr lang="mk-MK" sz="3200" dirty="0" smtClean="0"/>
              <a:t>26 </a:t>
            </a:r>
            <a:r>
              <a:rPr lang="en-US" sz="3200" dirty="0" smtClean="0"/>
              <a:t>o</a:t>
            </a:r>
            <a:r>
              <a:rPr lang="mk-MK" sz="3200" dirty="0" smtClean="0"/>
              <a:t>verarching </a:t>
            </a:r>
            <a:r>
              <a:rPr lang="en-US" sz="3200" dirty="0" smtClean="0"/>
              <a:t>r</a:t>
            </a:r>
            <a:r>
              <a:rPr lang="mk-MK" sz="3200" dirty="0" smtClean="0"/>
              <a:t>equirements</a:t>
            </a:r>
            <a:endParaRPr lang="mk-MK" sz="3200" dirty="0" smtClean="0"/>
          </a:p>
          <a:p>
            <a:pPr lvl="2"/>
            <a:r>
              <a:rPr lang="en-US" sz="3200" dirty="0" smtClean="0"/>
              <a:t>G</a:t>
            </a:r>
            <a:r>
              <a:rPr lang="mk-MK" sz="3200" dirty="0" smtClean="0"/>
              <a:t>eneral</a:t>
            </a:r>
            <a:r>
              <a:rPr lang="en-US" sz="3200" dirty="0" smtClean="0"/>
              <a:t>: 5</a:t>
            </a:r>
            <a:endParaRPr lang="mk-MK" sz="3200" dirty="0" smtClean="0"/>
          </a:p>
          <a:p>
            <a:pPr lvl="2"/>
            <a:r>
              <a:rPr lang="en-US" sz="3200" dirty="0" smtClean="0"/>
              <a:t>F</a:t>
            </a:r>
            <a:r>
              <a:rPr lang="mk-MK" sz="3200" dirty="0" smtClean="0"/>
              <a:t>unctional</a:t>
            </a:r>
            <a:r>
              <a:rPr lang="en-US" sz="3200" dirty="0" smtClean="0"/>
              <a:t>: 14</a:t>
            </a:r>
            <a:endParaRPr lang="mk-MK" sz="3200" dirty="0" smtClean="0"/>
          </a:p>
          <a:p>
            <a:pPr lvl="2"/>
            <a:r>
              <a:rPr lang="en-US" sz="3200" dirty="0" smtClean="0"/>
              <a:t>I</a:t>
            </a:r>
            <a:r>
              <a:rPr lang="mk-MK" sz="3200" dirty="0" smtClean="0"/>
              <a:t>nfrastructural</a:t>
            </a:r>
            <a:r>
              <a:rPr lang="en-US" sz="3200" dirty="0" smtClean="0"/>
              <a:t>: 7</a:t>
            </a:r>
            <a:endParaRPr lang="mk-MK" sz="3200" dirty="0" smtClean="0"/>
          </a:p>
          <a:p>
            <a:pPr lvl="1"/>
            <a:endParaRPr lang="mk-MK" dirty="0" smtClean="0"/>
          </a:p>
          <a:p>
            <a:pPr lvl="1"/>
            <a:endParaRPr lang="mk-MK" dirty="0"/>
          </a:p>
        </p:txBody>
      </p:sp>
      <p:sp>
        <p:nvSpPr>
          <p:cNvPr id="5" name="Down Arrow 4"/>
          <p:cNvSpPr/>
          <p:nvPr/>
        </p:nvSpPr>
        <p:spPr>
          <a:xfrm>
            <a:off x="4520629" y="3452117"/>
            <a:ext cx="811659" cy="11096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818526" y="4726112"/>
            <a:ext cx="6935056" cy="400110"/>
          </a:xfrm>
          <a:prstGeom prst="rect">
            <a:avLst/>
          </a:prstGeom>
          <a:noFill/>
        </p:spPr>
        <p:txBody>
          <a:bodyPr wrap="square" rtlCol="0">
            <a:spAutoFit/>
          </a:bodyPr>
          <a:lstStyle/>
          <a:p>
            <a:r>
              <a:rPr lang="en-US" sz="2000" b="1" dirty="0" smtClean="0">
                <a:latin typeface="Calibri" pitchFamily="34" charset="0"/>
                <a:cs typeface="Calibri" pitchFamily="34" charset="0"/>
              </a:rPr>
              <a:t>For meeting the goals of emergency preparedness and response</a:t>
            </a:r>
            <a:endParaRPr lang="en-US" sz="2000" b="1" dirty="0">
              <a:latin typeface="Calibri" pitchFamily="34" charset="0"/>
              <a:cs typeface="Calibri" pitchFamily="34" charset="0"/>
            </a:endParaRPr>
          </a:p>
        </p:txBody>
      </p:sp>
    </p:spTree>
    <p:extLst>
      <p:ext uri="{BB962C8B-B14F-4D97-AF65-F5344CB8AC3E}">
        <p14:creationId xmlns:p14="http://schemas.microsoft.com/office/powerpoint/2010/main" xmlns="" val="2550306078"/>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112"/>
          <p:cNvSpPr>
            <a:spLocks noGrp="1" noChangeArrowheads="1"/>
          </p:cNvSpPr>
          <p:nvPr>
            <p:ph type="title"/>
          </p:nvPr>
        </p:nvSpPr>
        <p:spPr/>
        <p:txBody>
          <a:bodyPr/>
          <a:lstStyle/>
          <a:p>
            <a:r>
              <a:rPr lang="en-US" altLang="en-US" dirty="0" smtClean="0"/>
              <a:t>GSR Part 7 - General requirements:</a:t>
            </a:r>
            <a:endParaRPr lang="en-GB" altLang="en-US" dirty="0" smtClean="0"/>
          </a:p>
        </p:txBody>
      </p:sp>
      <p:sp>
        <p:nvSpPr>
          <p:cNvPr id="6" name="Content Placeholder 5"/>
          <p:cNvSpPr>
            <a:spLocks noGrp="1"/>
          </p:cNvSpPr>
          <p:nvPr>
            <p:ph idx="1"/>
          </p:nvPr>
        </p:nvSpPr>
        <p:spPr>
          <a:xfrm>
            <a:off x="180000" y="1637731"/>
            <a:ext cx="9540000" cy="4842268"/>
          </a:xfrm>
        </p:spPr>
        <p:txBody>
          <a:bodyPr>
            <a:normAutofit/>
          </a:bodyPr>
          <a:lstStyle/>
          <a:p>
            <a:pPr lvl="0"/>
            <a:r>
              <a:rPr lang="en-GB" altLang="en-US" dirty="0" smtClean="0"/>
              <a:t>To be fulfilled before any emergency planning can start</a:t>
            </a:r>
          </a:p>
          <a:p>
            <a:pPr lvl="2">
              <a:buFont typeface="Wingdings" pitchFamily="2" charset="2"/>
              <a:buChar char="q"/>
            </a:pPr>
            <a:r>
              <a:rPr lang="en-GB" altLang="en-US" sz="3200" dirty="0" smtClean="0"/>
              <a:t>Emergency management system</a:t>
            </a:r>
          </a:p>
          <a:p>
            <a:pPr lvl="2">
              <a:buFont typeface="Wingdings" pitchFamily="2" charset="2"/>
              <a:buChar char="q"/>
            </a:pPr>
            <a:r>
              <a:rPr lang="en-GB" altLang="en-US" sz="3200" dirty="0" smtClean="0"/>
              <a:t>Roles and responsibilities</a:t>
            </a:r>
          </a:p>
          <a:p>
            <a:pPr lvl="2">
              <a:buFont typeface="Wingdings" pitchFamily="2" charset="2"/>
              <a:buChar char="q"/>
            </a:pPr>
            <a:r>
              <a:rPr lang="en-GB" altLang="en-US" sz="3200" dirty="0" smtClean="0"/>
              <a:t>Assessment of hazards</a:t>
            </a:r>
          </a:p>
          <a:p>
            <a:pPr lvl="2">
              <a:buFont typeface="Wingdings" pitchFamily="2" charset="2"/>
              <a:buChar char="q"/>
            </a:pPr>
            <a:r>
              <a:rPr lang="en-GB" altLang="en-US" sz="3200" dirty="0" smtClean="0"/>
              <a:t>Protection strategy </a:t>
            </a:r>
          </a:p>
          <a:p>
            <a:pPr lvl="0"/>
            <a:endParaRPr lang="en-GB" altLang="en-US" dirty="0" smtClean="0"/>
          </a:p>
          <a:p>
            <a:endParaRPr lang="en-US" dirty="0" smtClean="0"/>
          </a:p>
          <a:p>
            <a:endParaRPr lang="mk-MK" dirty="0"/>
          </a:p>
        </p:txBody>
      </p:sp>
    </p:spTree>
    <p:extLst>
      <p:ext uri="{BB962C8B-B14F-4D97-AF65-F5344CB8AC3E}">
        <p14:creationId xmlns:p14="http://schemas.microsoft.com/office/powerpoint/2010/main" xmlns="" val="1680154374"/>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112"/>
          <p:cNvSpPr>
            <a:spLocks noGrp="1" noChangeArrowheads="1"/>
          </p:cNvSpPr>
          <p:nvPr>
            <p:ph type="title"/>
          </p:nvPr>
        </p:nvSpPr>
        <p:spPr/>
        <p:txBody>
          <a:bodyPr/>
          <a:lstStyle/>
          <a:p>
            <a:r>
              <a:rPr lang="en-US" altLang="en-US" dirty="0" smtClean="0"/>
              <a:t>GSR Part 7 - Functional requirements: </a:t>
            </a:r>
            <a:endParaRPr lang="en-GB" altLang="en-US" dirty="0" smtClean="0"/>
          </a:p>
        </p:txBody>
      </p:sp>
      <p:sp>
        <p:nvSpPr>
          <p:cNvPr id="6" name="Content Placeholder 5"/>
          <p:cNvSpPr>
            <a:spLocks noGrp="1"/>
          </p:cNvSpPr>
          <p:nvPr>
            <p:ph idx="1"/>
          </p:nvPr>
        </p:nvSpPr>
        <p:spPr/>
        <p:txBody>
          <a:bodyPr>
            <a:normAutofit/>
          </a:bodyPr>
          <a:lstStyle/>
          <a:p>
            <a:r>
              <a:rPr lang="en-GB" altLang="en-US" dirty="0" smtClean="0"/>
              <a:t>Functions to be performed for response to be effective and goals of emergency response to be met</a:t>
            </a:r>
          </a:p>
          <a:p>
            <a:pPr lvl="1">
              <a:buFont typeface="Wingdings" pitchFamily="2" charset="2"/>
              <a:buChar char="q"/>
            </a:pPr>
            <a:r>
              <a:rPr lang="en-GB" altLang="en-US" sz="3200" dirty="0" smtClean="0"/>
              <a:t>Managing emergency response operations</a:t>
            </a:r>
          </a:p>
          <a:p>
            <a:pPr lvl="1">
              <a:buFont typeface="Wingdings" pitchFamily="2" charset="2"/>
              <a:buChar char="q"/>
            </a:pPr>
            <a:r>
              <a:rPr lang="en-GB" altLang="en-US" sz="3200" dirty="0" smtClean="0"/>
              <a:t>Identifying, notifying </a:t>
            </a:r>
            <a:r>
              <a:rPr lang="en-GB" altLang="en-US" sz="3200" dirty="0"/>
              <a:t>and</a:t>
            </a:r>
            <a:r>
              <a:rPr lang="en-GB" altLang="en-US" sz="3200" dirty="0" smtClean="0"/>
              <a:t> activating</a:t>
            </a:r>
          </a:p>
          <a:p>
            <a:pPr lvl="1">
              <a:buFont typeface="Wingdings" pitchFamily="2" charset="2"/>
              <a:buChar char="q"/>
            </a:pPr>
            <a:r>
              <a:rPr lang="en-GB" altLang="en-US" sz="3200" dirty="0" smtClean="0"/>
              <a:t>Taking </a:t>
            </a:r>
            <a:r>
              <a:rPr lang="en-GB" altLang="en-US" sz="3200" dirty="0" err="1" smtClean="0"/>
              <a:t>mitigatory</a:t>
            </a:r>
            <a:r>
              <a:rPr lang="en-GB" altLang="en-US" sz="3200" dirty="0" smtClean="0"/>
              <a:t> actions</a:t>
            </a:r>
          </a:p>
          <a:p>
            <a:pPr lvl="1">
              <a:buFont typeface="Wingdings" pitchFamily="2" charset="2"/>
              <a:buChar char="q"/>
            </a:pPr>
            <a:r>
              <a:rPr lang="en-GB" altLang="en-US" sz="3200" dirty="0" smtClean="0"/>
              <a:t>Taking urgent protective and other response actions</a:t>
            </a:r>
          </a:p>
          <a:p>
            <a:pPr lvl="1">
              <a:buFont typeface="Wingdings" pitchFamily="2" charset="2"/>
              <a:buChar char="q"/>
            </a:pPr>
            <a:r>
              <a:rPr lang="en-GB" altLang="en-US" sz="3200" dirty="0" smtClean="0"/>
              <a:t>Providing instructions, warning and relevant information to the public</a:t>
            </a:r>
          </a:p>
          <a:p>
            <a:pPr lvl="2"/>
            <a:endParaRPr lang="en-GB" altLang="en-US" sz="3200" dirty="0" smtClean="0"/>
          </a:p>
          <a:p>
            <a:pPr lvl="2"/>
            <a:endParaRPr lang="en-GB" altLang="en-US" sz="3200" dirty="0" smtClean="0"/>
          </a:p>
          <a:p>
            <a:pPr lvl="0"/>
            <a:endParaRPr lang="en-GB" altLang="en-US" dirty="0" smtClean="0"/>
          </a:p>
          <a:p>
            <a:endParaRPr lang="en-US" dirty="0" smtClean="0"/>
          </a:p>
          <a:p>
            <a:endParaRPr lang="mk-MK" dirty="0"/>
          </a:p>
        </p:txBody>
      </p:sp>
    </p:spTree>
    <p:extLst>
      <p:ext uri="{BB962C8B-B14F-4D97-AF65-F5344CB8AC3E}">
        <p14:creationId xmlns:p14="http://schemas.microsoft.com/office/powerpoint/2010/main" xmlns="" val="1680154374"/>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112"/>
          <p:cNvSpPr>
            <a:spLocks noGrp="1" noChangeArrowheads="1"/>
          </p:cNvSpPr>
          <p:nvPr>
            <p:ph type="title"/>
          </p:nvPr>
        </p:nvSpPr>
        <p:spPr/>
        <p:txBody>
          <a:bodyPr/>
          <a:lstStyle/>
          <a:p>
            <a:r>
              <a:rPr lang="en-US" altLang="en-US" dirty="0" smtClean="0">
                <a:solidFill>
                  <a:srgbClr val="003399"/>
                </a:solidFill>
              </a:rPr>
              <a:t>GSR Part 7 - Functional requirements (</a:t>
            </a:r>
            <a:r>
              <a:rPr lang="en-US" altLang="en-US" i="1" dirty="0" smtClean="0">
                <a:solidFill>
                  <a:srgbClr val="003399"/>
                </a:solidFill>
              </a:rPr>
              <a:t>cont’d</a:t>
            </a:r>
            <a:r>
              <a:rPr lang="en-US" altLang="en-US" dirty="0" smtClean="0">
                <a:solidFill>
                  <a:srgbClr val="003399"/>
                </a:solidFill>
              </a:rPr>
              <a:t>):</a:t>
            </a:r>
            <a:endParaRPr lang="en-GB" altLang="en-US" dirty="0" smtClean="0">
              <a:solidFill>
                <a:srgbClr val="003399"/>
              </a:solidFill>
            </a:endParaRPr>
          </a:p>
        </p:txBody>
      </p:sp>
      <p:sp>
        <p:nvSpPr>
          <p:cNvPr id="6" name="Content Placeholder 5"/>
          <p:cNvSpPr>
            <a:spLocks noGrp="1"/>
          </p:cNvSpPr>
          <p:nvPr>
            <p:ph idx="1"/>
          </p:nvPr>
        </p:nvSpPr>
        <p:spPr/>
        <p:txBody>
          <a:bodyPr>
            <a:noAutofit/>
          </a:bodyPr>
          <a:lstStyle/>
          <a:p>
            <a:pPr>
              <a:buFont typeface="Wingdings" pitchFamily="2" charset="2"/>
              <a:buChar char="q"/>
            </a:pPr>
            <a:r>
              <a:rPr lang="en-GB" altLang="en-US" dirty="0" smtClean="0"/>
              <a:t>Protecting emergency workers and helpers</a:t>
            </a:r>
          </a:p>
          <a:p>
            <a:pPr>
              <a:buFont typeface="Wingdings" pitchFamily="2" charset="2"/>
              <a:buChar char="q"/>
            </a:pPr>
            <a:r>
              <a:rPr lang="en-GB" altLang="en-US" dirty="0" smtClean="0"/>
              <a:t>Managing the medical response</a:t>
            </a:r>
          </a:p>
          <a:p>
            <a:pPr>
              <a:buFont typeface="Wingdings" pitchFamily="2" charset="2"/>
              <a:buChar char="q"/>
            </a:pPr>
            <a:r>
              <a:rPr lang="en-GB" altLang="en-US" dirty="0" err="1" smtClean="0"/>
              <a:t>Communic</a:t>
            </a:r>
            <a:r>
              <a:rPr lang="en-GB" altLang="en-US" dirty="0" smtClean="0"/>
              <a:t> </a:t>
            </a:r>
            <a:r>
              <a:rPr lang="en-GB" altLang="en-US" dirty="0" err="1" smtClean="0"/>
              <a:t>ating</a:t>
            </a:r>
            <a:r>
              <a:rPr lang="en-GB" altLang="en-US" dirty="0" smtClean="0"/>
              <a:t> </a:t>
            </a:r>
            <a:r>
              <a:rPr lang="en-GB" altLang="en-US" dirty="0" smtClean="0"/>
              <a:t>with the public</a:t>
            </a:r>
          </a:p>
          <a:p>
            <a:pPr>
              <a:buFont typeface="Wingdings" pitchFamily="2" charset="2"/>
              <a:buChar char="q"/>
            </a:pPr>
            <a:r>
              <a:rPr lang="en-GB" altLang="en-US" dirty="0" smtClean="0"/>
              <a:t>Taking early protective and other actions</a:t>
            </a:r>
          </a:p>
          <a:p>
            <a:pPr>
              <a:buFont typeface="Wingdings" pitchFamily="2" charset="2"/>
              <a:buChar char="q"/>
            </a:pPr>
            <a:r>
              <a:rPr lang="en-GB" altLang="en-US" dirty="0" smtClean="0"/>
              <a:t>Managing radioactive waste</a:t>
            </a:r>
          </a:p>
          <a:p>
            <a:pPr>
              <a:buFont typeface="Wingdings" pitchFamily="2" charset="2"/>
              <a:buChar char="q"/>
            </a:pPr>
            <a:r>
              <a:rPr lang="en-GB" altLang="en-US" dirty="0" smtClean="0"/>
              <a:t>Mitigating the non-radiological consequences </a:t>
            </a:r>
          </a:p>
          <a:p>
            <a:pPr>
              <a:buFont typeface="Wingdings" pitchFamily="2" charset="2"/>
              <a:buChar char="q"/>
            </a:pPr>
            <a:r>
              <a:rPr lang="en-GB" altLang="en-US" dirty="0" smtClean="0"/>
              <a:t>Requesting, providing and receiving int. assistance</a:t>
            </a:r>
          </a:p>
          <a:p>
            <a:pPr>
              <a:buFont typeface="Wingdings" pitchFamily="2" charset="2"/>
              <a:buChar char="q"/>
            </a:pPr>
            <a:r>
              <a:rPr lang="en-GB" altLang="en-US" dirty="0" smtClean="0"/>
              <a:t>Terminating an emergency</a:t>
            </a:r>
          </a:p>
          <a:p>
            <a:pPr>
              <a:buFont typeface="Wingdings" pitchFamily="2" charset="2"/>
              <a:buChar char="q"/>
            </a:pPr>
            <a:r>
              <a:rPr lang="en-GB" altLang="en-US" dirty="0" smtClean="0"/>
              <a:t>Analysis of emergency and the response</a:t>
            </a:r>
            <a:endParaRPr lang="mk-MK" dirty="0"/>
          </a:p>
        </p:txBody>
      </p:sp>
    </p:spTree>
    <p:extLst>
      <p:ext uri="{BB962C8B-B14F-4D97-AF65-F5344CB8AC3E}">
        <p14:creationId xmlns:p14="http://schemas.microsoft.com/office/powerpoint/2010/main" xmlns="" val="1680154374"/>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112"/>
          <p:cNvSpPr>
            <a:spLocks noGrp="1" noChangeArrowheads="1"/>
          </p:cNvSpPr>
          <p:nvPr>
            <p:ph type="title"/>
          </p:nvPr>
        </p:nvSpPr>
        <p:spPr/>
        <p:txBody>
          <a:bodyPr/>
          <a:lstStyle/>
          <a:p>
            <a:r>
              <a:rPr lang="en-US" altLang="en-US" dirty="0" smtClean="0">
                <a:solidFill>
                  <a:srgbClr val="003399"/>
                </a:solidFill>
              </a:rPr>
              <a:t>GSR Part 7 – Requirements </a:t>
            </a:r>
            <a:r>
              <a:rPr lang="en-US" altLang="en-US" dirty="0" smtClean="0"/>
              <a:t>for Infrastructure</a:t>
            </a:r>
            <a:r>
              <a:rPr lang="en-US" altLang="en-US" dirty="0" smtClean="0">
                <a:solidFill>
                  <a:srgbClr val="003399"/>
                </a:solidFill>
              </a:rPr>
              <a:t>: </a:t>
            </a:r>
            <a:endParaRPr lang="en-GB" altLang="en-US" sz="3200" dirty="0" smtClean="0"/>
          </a:p>
        </p:txBody>
      </p:sp>
      <p:sp>
        <p:nvSpPr>
          <p:cNvPr id="6" name="Content Placeholder 5"/>
          <p:cNvSpPr>
            <a:spLocks noGrp="1"/>
          </p:cNvSpPr>
          <p:nvPr>
            <p:ph idx="1"/>
          </p:nvPr>
        </p:nvSpPr>
        <p:spPr>
          <a:xfrm>
            <a:off x="306123" y="1412776"/>
            <a:ext cx="9309233" cy="4572000"/>
          </a:xfrm>
        </p:spPr>
        <p:txBody>
          <a:bodyPr/>
          <a:lstStyle/>
          <a:p>
            <a:pPr>
              <a:buFont typeface="Wingdings" pitchFamily="2" charset="2"/>
              <a:buChar char="q"/>
            </a:pPr>
            <a:r>
              <a:rPr lang="en-GB" altLang="en-US" dirty="0" smtClean="0"/>
              <a:t>Infrastructural elements essential for performing response functions</a:t>
            </a:r>
          </a:p>
          <a:p>
            <a:pPr lvl="0"/>
            <a:endParaRPr lang="en-GB" altLang="en-US" dirty="0" smtClean="0"/>
          </a:p>
          <a:p>
            <a:endParaRPr lang="en-US" dirty="0" smtClean="0"/>
          </a:p>
          <a:p>
            <a:endParaRPr lang="mk-MK" dirty="0"/>
          </a:p>
        </p:txBody>
      </p:sp>
      <p:graphicFrame>
        <p:nvGraphicFramePr>
          <p:cNvPr id="9" name="Diagram 8"/>
          <p:cNvGraphicFramePr/>
          <p:nvPr>
            <p:extLst>
              <p:ext uri="{D42A27DB-BD31-4B8C-83A1-F6EECF244321}">
                <p14:modId xmlns:p14="http://schemas.microsoft.com/office/powerpoint/2010/main" xmlns="" val="2952865077"/>
              </p:ext>
            </p:extLst>
          </p:nvPr>
        </p:nvGraphicFramePr>
        <p:xfrm>
          <a:off x="232139" y="2500306"/>
          <a:ext cx="9441653" cy="3500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1680154374"/>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dirty="0" smtClean="0"/>
              <a:t>Safety Guides</a:t>
            </a:r>
            <a:br>
              <a:rPr lang="mk-MK" dirty="0" smtClean="0"/>
            </a:br>
            <a:r>
              <a:rPr lang="mk-MK" dirty="0" smtClean="0"/>
              <a:t>No. GS-G-2.1</a:t>
            </a:r>
            <a:endParaRPr lang="en-GB" dirty="0"/>
          </a:p>
        </p:txBody>
      </p:sp>
      <p:sp>
        <p:nvSpPr>
          <p:cNvPr id="5" name="Content Placeholder 4"/>
          <p:cNvSpPr>
            <a:spLocks noGrp="1"/>
          </p:cNvSpPr>
          <p:nvPr>
            <p:ph idx="1"/>
          </p:nvPr>
        </p:nvSpPr>
        <p:spPr>
          <a:xfrm>
            <a:off x="267639" y="1393018"/>
            <a:ext cx="6406116" cy="4572000"/>
          </a:xfrm>
        </p:spPr>
        <p:txBody>
          <a:bodyPr>
            <a:noAutofit/>
          </a:bodyPr>
          <a:lstStyle/>
          <a:p>
            <a:pPr marL="61913" indent="-61913">
              <a:buNone/>
            </a:pPr>
            <a:r>
              <a:rPr lang="en-US" altLang="en-US" dirty="0" smtClean="0"/>
              <a:t>P</a:t>
            </a:r>
            <a:r>
              <a:rPr lang="mk-MK" altLang="en-US" dirty="0" smtClean="0"/>
              <a:t>rovides </a:t>
            </a:r>
            <a:r>
              <a:rPr lang="en-US" altLang="en-US" dirty="0" smtClean="0"/>
              <a:t>recommendations on implementation of specific</a:t>
            </a:r>
            <a:r>
              <a:rPr lang="mk-MK" altLang="en-US" dirty="0" smtClean="0"/>
              <a:t> </a:t>
            </a:r>
            <a:r>
              <a:rPr lang="en-US" altLang="en-US" dirty="0" smtClean="0"/>
              <a:t>safety requirements </a:t>
            </a:r>
            <a:r>
              <a:rPr lang="en-US" altLang="en-US" dirty="0" smtClean="0"/>
              <a:t>on emergency preparedness and response</a:t>
            </a:r>
            <a:endParaRPr lang="mk-MK" altLang="en-US" dirty="0" smtClean="0"/>
          </a:p>
          <a:p>
            <a:pPr lvl="1"/>
            <a:r>
              <a:rPr lang="en-GB" altLang="en-US" sz="3200" dirty="0" smtClean="0"/>
              <a:t>Re</a:t>
            </a:r>
            <a:r>
              <a:rPr lang="mk-MK" altLang="en-US" sz="3200" dirty="0" smtClean="0"/>
              <a:t>commendations leve</a:t>
            </a:r>
            <a:r>
              <a:rPr lang="en-GB" altLang="en-US" sz="3200" dirty="0" smtClean="0"/>
              <a:t>l</a:t>
            </a:r>
            <a:r>
              <a:rPr lang="mk-MK" altLang="en-US" sz="3200" dirty="0" smtClean="0"/>
              <a:t>: </a:t>
            </a:r>
            <a:r>
              <a:rPr lang="en-GB" altLang="en-US" sz="3200" dirty="0" smtClean="0"/>
              <a:t>‘</a:t>
            </a:r>
            <a:r>
              <a:rPr lang="mk-MK" altLang="en-US" sz="3200" b="1" dirty="0" smtClean="0"/>
              <a:t>Shou</a:t>
            </a:r>
            <a:r>
              <a:rPr lang="en-GB" altLang="en-US" sz="3200" b="1" dirty="0" smtClean="0"/>
              <a:t>l</a:t>
            </a:r>
            <a:r>
              <a:rPr lang="mk-MK" altLang="en-US" sz="3200" b="1" dirty="0" smtClean="0"/>
              <a:t>d</a:t>
            </a:r>
            <a:r>
              <a:rPr lang="en-GB" altLang="en-US" sz="3200" dirty="0" smtClean="0"/>
              <a:t>’</a:t>
            </a:r>
          </a:p>
          <a:p>
            <a:pPr lvl="1"/>
            <a:r>
              <a:rPr lang="mk-MK" altLang="en-US" sz="3200" dirty="0" smtClean="0"/>
              <a:t>Published in 2007</a:t>
            </a:r>
            <a:endParaRPr lang="en-GB" altLang="en-US" sz="3200" dirty="0" smtClean="0"/>
          </a:p>
          <a:p>
            <a:pPr lvl="1"/>
            <a:r>
              <a:rPr lang="en-GB" altLang="en-US" sz="3200" dirty="0" smtClean="0"/>
              <a:t>Co-sponsored by FAO, IAEA, </a:t>
            </a:r>
            <a:r>
              <a:rPr lang="mk-MK" altLang="en-US" sz="3200" dirty="0" smtClean="0"/>
              <a:t>ILO, </a:t>
            </a:r>
            <a:r>
              <a:rPr lang="en-GB" altLang="en-US" sz="3200" dirty="0" smtClean="0"/>
              <a:t>OCHA, WHO, PAHO</a:t>
            </a:r>
          </a:p>
          <a:p>
            <a:endParaRPr lang="mk-MK" altLang="en-US" dirty="0" smtClean="0"/>
          </a:p>
          <a:p>
            <a:endParaRPr lang="mk-MK" altLang="en-US" dirty="0" smtClean="0"/>
          </a:p>
        </p:txBody>
      </p:sp>
      <p:pic>
        <p:nvPicPr>
          <p:cNvPr id="1026" name="Picture 2"/>
          <p:cNvPicPr>
            <a:picLocks noChangeAspect="1" noChangeArrowheads="1"/>
          </p:cNvPicPr>
          <p:nvPr/>
        </p:nvPicPr>
        <p:blipFill>
          <a:blip r:embed="rId3" cstate="print"/>
          <a:srcRect/>
          <a:stretch>
            <a:fillRect/>
          </a:stretch>
        </p:blipFill>
        <p:spPr bwMode="auto">
          <a:xfrm>
            <a:off x="6902400" y="1495168"/>
            <a:ext cx="2620724" cy="3636759"/>
          </a:xfrm>
          <a:prstGeom prst="rect">
            <a:avLst/>
          </a:prstGeom>
          <a:noFill/>
          <a:ln w="9525">
            <a:noFill/>
            <a:miter lim="800000"/>
            <a:headEnd/>
            <a:tailEnd/>
          </a:ln>
          <a:effectLst/>
        </p:spPr>
      </p:pic>
    </p:spTree>
    <p:extLst>
      <p:ext uri="{BB962C8B-B14F-4D97-AF65-F5344CB8AC3E}">
        <p14:creationId xmlns="" xmlns:p14="http://schemas.microsoft.com/office/powerpoint/2010/main" val="1013173682"/>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mk-MK" dirty="0" smtClean="0"/>
              <a:t>Safety </a:t>
            </a:r>
            <a:r>
              <a:rPr lang="en-GB" dirty="0" smtClean="0"/>
              <a:t>Guide</a:t>
            </a:r>
            <a:r>
              <a:rPr lang="mk-MK" dirty="0" smtClean="0"/>
              <a:t>s</a:t>
            </a:r>
            <a:br>
              <a:rPr lang="mk-MK" dirty="0" smtClean="0"/>
            </a:br>
            <a:r>
              <a:rPr lang="en-GB" dirty="0" smtClean="0"/>
              <a:t>No. GSG-2</a:t>
            </a:r>
          </a:p>
        </p:txBody>
      </p:sp>
      <p:sp>
        <p:nvSpPr>
          <p:cNvPr id="12291" name="Rectangle 3"/>
          <p:cNvSpPr txBox="1">
            <a:spLocks noChangeArrowheads="1"/>
          </p:cNvSpPr>
          <p:nvPr/>
        </p:nvSpPr>
        <p:spPr bwMode="auto">
          <a:xfrm>
            <a:off x="242355" y="1354416"/>
            <a:ext cx="8135525" cy="4718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609600" indent="-609600"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marL="133350" lvl="1" indent="0">
              <a:lnSpc>
                <a:spcPct val="90000"/>
              </a:lnSpc>
              <a:spcBef>
                <a:spcPct val="30000"/>
              </a:spcBef>
            </a:pPr>
            <a:r>
              <a:rPr lang="en-US" altLang="en-US" sz="3200" dirty="0" smtClean="0">
                <a:solidFill>
                  <a:srgbClr val="000000"/>
                </a:solidFill>
                <a:latin typeface="Calibri" pitchFamily="34" charset="0"/>
                <a:cs typeface="Calibri" pitchFamily="34" charset="0"/>
              </a:rPr>
              <a:t>Provides </a:t>
            </a:r>
            <a:r>
              <a:rPr lang="en-US" altLang="en-US" sz="3200" dirty="0">
                <a:solidFill>
                  <a:srgbClr val="000000"/>
                </a:solidFill>
                <a:latin typeface="Calibri" pitchFamily="34" charset="0"/>
                <a:cs typeface="Calibri" pitchFamily="34" charset="0"/>
              </a:rPr>
              <a:t>guidance on criteria for </a:t>
            </a:r>
            <a:r>
              <a:rPr lang="mk-MK" altLang="en-US" sz="3200" dirty="0">
                <a:solidFill>
                  <a:srgbClr val="000000"/>
                </a:solidFill>
                <a:latin typeface="Calibri" pitchFamily="34" charset="0"/>
                <a:cs typeface="Calibri" pitchFamily="34" charset="0"/>
              </a:rPr>
              <a:t>taking </a:t>
            </a:r>
            <a:r>
              <a:rPr lang="en-US" altLang="en-US" sz="3200" dirty="0">
                <a:solidFill>
                  <a:srgbClr val="000000"/>
                </a:solidFill>
                <a:latin typeface="Calibri" pitchFamily="34" charset="0"/>
                <a:cs typeface="Calibri" pitchFamily="34" charset="0"/>
              </a:rPr>
              <a:t>protective actions and other response </a:t>
            </a:r>
            <a:r>
              <a:rPr lang="mk-MK" altLang="en-US" sz="3200" dirty="0">
                <a:solidFill>
                  <a:srgbClr val="000000"/>
                </a:solidFill>
                <a:latin typeface="Calibri" pitchFamily="34" charset="0"/>
                <a:cs typeface="Calibri" pitchFamily="34" charset="0"/>
              </a:rPr>
              <a:t>actions </a:t>
            </a:r>
            <a:r>
              <a:rPr lang="en-US" altLang="en-US" sz="3200" dirty="0">
                <a:solidFill>
                  <a:srgbClr val="000000"/>
                </a:solidFill>
                <a:latin typeface="Calibri" pitchFamily="34" charset="0"/>
                <a:cs typeface="Calibri" pitchFamily="34" charset="0"/>
              </a:rPr>
              <a:t>in a nuclear or radiological </a:t>
            </a:r>
            <a:r>
              <a:rPr lang="en-US" altLang="en-US" sz="3200" dirty="0" smtClean="0">
                <a:solidFill>
                  <a:srgbClr val="000000"/>
                </a:solidFill>
                <a:latin typeface="Calibri" pitchFamily="34" charset="0"/>
                <a:cs typeface="Calibri" pitchFamily="34" charset="0"/>
              </a:rPr>
              <a:t>emergency</a:t>
            </a:r>
            <a:endParaRPr lang="mk-MK" altLang="en-US" sz="3200" dirty="0">
              <a:solidFill>
                <a:srgbClr val="000000"/>
              </a:solidFill>
              <a:latin typeface="Calibri" pitchFamily="34" charset="0"/>
              <a:cs typeface="Calibri" pitchFamily="34" charset="0"/>
            </a:endParaRPr>
          </a:p>
          <a:p>
            <a:pPr lvl="1" eaLnBrk="1" hangingPunct="1">
              <a:spcBef>
                <a:spcPts val="600"/>
              </a:spcBef>
              <a:buFont typeface="Calibri" pitchFamily="34" charset="0"/>
              <a:buChar char="—"/>
            </a:pPr>
            <a:r>
              <a:rPr lang="en-GB" altLang="en-US" sz="3200" dirty="0">
                <a:solidFill>
                  <a:srgbClr val="000000"/>
                </a:solidFill>
                <a:latin typeface="Calibri" pitchFamily="34" charset="0"/>
                <a:cs typeface="Calibri" pitchFamily="34" charset="0"/>
              </a:rPr>
              <a:t>R</a:t>
            </a:r>
            <a:r>
              <a:rPr lang="mk-MK" altLang="en-US" sz="3200" dirty="0">
                <a:solidFill>
                  <a:srgbClr val="000000"/>
                </a:solidFill>
                <a:latin typeface="Calibri" pitchFamily="34" charset="0"/>
                <a:cs typeface="Calibri" pitchFamily="34" charset="0"/>
              </a:rPr>
              <a:t>ecommendations </a:t>
            </a:r>
            <a:r>
              <a:rPr lang="en-GB" altLang="en-US" sz="3200" dirty="0">
                <a:solidFill>
                  <a:srgbClr val="000000"/>
                </a:solidFill>
                <a:latin typeface="Calibri" pitchFamily="34" charset="0"/>
                <a:cs typeface="Calibri" pitchFamily="34" charset="0"/>
              </a:rPr>
              <a:t>level</a:t>
            </a:r>
            <a:r>
              <a:rPr lang="mk-MK" altLang="en-US" sz="3200" dirty="0" smtClean="0">
                <a:solidFill>
                  <a:srgbClr val="000000"/>
                </a:solidFill>
                <a:latin typeface="Calibri" pitchFamily="34" charset="0"/>
                <a:cs typeface="Calibri" pitchFamily="34" charset="0"/>
              </a:rPr>
              <a:t>:</a:t>
            </a:r>
            <a:r>
              <a:rPr lang="en-US" altLang="en-US" sz="3200" dirty="0" smtClean="0">
                <a:solidFill>
                  <a:srgbClr val="000000"/>
                </a:solidFill>
                <a:latin typeface="Calibri" pitchFamily="34" charset="0"/>
                <a:cs typeface="Calibri" pitchFamily="34" charset="0"/>
              </a:rPr>
              <a:t> </a:t>
            </a:r>
            <a:r>
              <a:rPr lang="en-GB" altLang="en-US" sz="3200" b="1" dirty="0" smtClean="0">
                <a:solidFill>
                  <a:srgbClr val="000000"/>
                </a:solidFill>
                <a:latin typeface="Calibri" pitchFamily="34" charset="0"/>
                <a:cs typeface="Calibri" pitchFamily="34" charset="0"/>
              </a:rPr>
              <a:t>‘</a:t>
            </a:r>
            <a:r>
              <a:rPr lang="mk-MK" altLang="en-US" sz="3200" b="1" dirty="0" smtClean="0">
                <a:solidFill>
                  <a:srgbClr val="000000"/>
                </a:solidFill>
                <a:latin typeface="Calibri" pitchFamily="34" charset="0"/>
                <a:cs typeface="Calibri" pitchFamily="34" charset="0"/>
              </a:rPr>
              <a:t>Shou</a:t>
            </a:r>
            <a:r>
              <a:rPr lang="en-GB" altLang="en-US" sz="3200" b="1" dirty="0" smtClean="0">
                <a:solidFill>
                  <a:srgbClr val="000000"/>
                </a:solidFill>
                <a:latin typeface="Calibri" pitchFamily="34" charset="0"/>
                <a:cs typeface="Calibri" pitchFamily="34" charset="0"/>
              </a:rPr>
              <a:t>l</a:t>
            </a:r>
            <a:r>
              <a:rPr lang="mk-MK" altLang="en-US" sz="3200" b="1" dirty="0" smtClean="0">
                <a:solidFill>
                  <a:srgbClr val="000000"/>
                </a:solidFill>
                <a:latin typeface="Calibri" pitchFamily="34" charset="0"/>
                <a:cs typeface="Calibri" pitchFamily="34" charset="0"/>
              </a:rPr>
              <a:t>d</a:t>
            </a:r>
            <a:r>
              <a:rPr lang="en-GB" altLang="en-US" sz="3200" b="1" dirty="0" smtClean="0">
                <a:solidFill>
                  <a:srgbClr val="000000"/>
                </a:solidFill>
                <a:latin typeface="Calibri" pitchFamily="34" charset="0"/>
                <a:cs typeface="Calibri" pitchFamily="34" charset="0"/>
              </a:rPr>
              <a:t>’</a:t>
            </a:r>
            <a:endParaRPr lang="en-GB" altLang="en-US" sz="3200" dirty="0">
              <a:solidFill>
                <a:srgbClr val="000000"/>
              </a:solidFill>
              <a:latin typeface="Calibri" pitchFamily="34" charset="0"/>
              <a:cs typeface="Calibri" pitchFamily="34" charset="0"/>
            </a:endParaRPr>
          </a:p>
          <a:p>
            <a:pPr lvl="1" eaLnBrk="1" hangingPunct="1">
              <a:spcBef>
                <a:spcPts val="1200"/>
              </a:spcBef>
              <a:buFont typeface="Calibri" pitchFamily="34" charset="0"/>
              <a:buChar char="—"/>
            </a:pPr>
            <a:r>
              <a:rPr lang="mk-MK" altLang="en-US" sz="3200" dirty="0">
                <a:solidFill>
                  <a:srgbClr val="000000"/>
                </a:solidFill>
                <a:latin typeface="Calibri" pitchFamily="34" charset="0"/>
                <a:cs typeface="Calibri" pitchFamily="34" charset="0"/>
              </a:rPr>
              <a:t>Published in 2011</a:t>
            </a:r>
            <a:endParaRPr lang="en-GB" altLang="en-US" sz="3200" dirty="0">
              <a:solidFill>
                <a:srgbClr val="000000"/>
              </a:solidFill>
              <a:latin typeface="Calibri" pitchFamily="34" charset="0"/>
              <a:cs typeface="Calibri" pitchFamily="34" charset="0"/>
            </a:endParaRPr>
          </a:p>
          <a:p>
            <a:pPr lvl="1" eaLnBrk="1" hangingPunct="1">
              <a:spcBef>
                <a:spcPts val="1200"/>
              </a:spcBef>
              <a:buFont typeface="Calibri" pitchFamily="34" charset="0"/>
              <a:buChar char="—"/>
            </a:pPr>
            <a:r>
              <a:rPr lang="en-GB" altLang="en-US" sz="3200" dirty="0">
                <a:solidFill>
                  <a:srgbClr val="000000"/>
                </a:solidFill>
                <a:latin typeface="Calibri" pitchFamily="34" charset="0"/>
                <a:cs typeface="Calibri" pitchFamily="34" charset="0"/>
              </a:rPr>
              <a:t>Co-sponsored by FAO, IAEA, WHO, </a:t>
            </a:r>
            <a:endParaRPr lang="en-GB" altLang="en-US" sz="3200" dirty="0" smtClean="0">
              <a:solidFill>
                <a:srgbClr val="000000"/>
              </a:solidFill>
              <a:latin typeface="Calibri" pitchFamily="34" charset="0"/>
              <a:cs typeface="Calibri" pitchFamily="34" charset="0"/>
            </a:endParaRPr>
          </a:p>
          <a:p>
            <a:pPr lvl="1" eaLnBrk="1" hangingPunct="1">
              <a:spcBef>
                <a:spcPts val="1200"/>
              </a:spcBef>
              <a:buFont typeface="Calibri" pitchFamily="34" charset="0"/>
              <a:buChar char="—"/>
            </a:pPr>
            <a:r>
              <a:rPr lang="en-GB" altLang="en-US" sz="3200" dirty="0" smtClean="0">
                <a:solidFill>
                  <a:srgbClr val="000000"/>
                </a:solidFill>
                <a:latin typeface="Calibri" pitchFamily="34" charset="0"/>
                <a:cs typeface="Calibri" pitchFamily="34" charset="0"/>
              </a:rPr>
              <a:t>	PAHO</a:t>
            </a:r>
            <a:r>
              <a:rPr lang="en-GB" altLang="en-US" sz="3200" dirty="0">
                <a:solidFill>
                  <a:srgbClr val="000000"/>
                </a:solidFill>
                <a:latin typeface="Calibri" pitchFamily="34" charset="0"/>
                <a:cs typeface="Calibri" pitchFamily="34" charset="0"/>
              </a:rPr>
              <a:t>, ILO</a:t>
            </a:r>
          </a:p>
          <a:p>
            <a:pPr lvl="1" eaLnBrk="1" hangingPunct="1">
              <a:spcBef>
                <a:spcPts val="1200"/>
              </a:spcBef>
              <a:buFont typeface="Calibri" pitchFamily="34" charset="0"/>
              <a:buChar char="—"/>
            </a:pPr>
            <a:r>
              <a:rPr lang="en-GB" altLang="en-US" sz="3200" dirty="0">
                <a:solidFill>
                  <a:srgbClr val="000000"/>
                </a:solidFill>
                <a:latin typeface="Calibri" pitchFamily="34" charset="0"/>
                <a:cs typeface="Calibri" pitchFamily="34" charset="0"/>
              </a:rPr>
              <a:t>Supersede intervention levels and generic action levels contained in GS-R-2 </a:t>
            </a:r>
            <a:endParaRPr lang="mk-MK" altLang="en-US" sz="3200" dirty="0">
              <a:solidFill>
                <a:srgbClr val="000000"/>
              </a:solidFill>
              <a:latin typeface="Calibri" pitchFamily="34" charset="0"/>
              <a:cs typeface="Calibri" pitchFamily="34" charset="0"/>
            </a:endParaRPr>
          </a:p>
        </p:txBody>
      </p:sp>
      <p:pic>
        <p:nvPicPr>
          <p:cNvPr id="12294" name="Picture 12" descr="IAEA-GSG-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997123" y="2261287"/>
            <a:ext cx="2402249" cy="3170891"/>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99534613"/>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a:t>
            </a:r>
            <a:r>
              <a:rPr lang="en-GB" dirty="0" smtClean="0">
                <a:solidFill>
                  <a:srgbClr val="C00000"/>
                </a:solidFill>
              </a:rPr>
              <a:t>not</a:t>
            </a:r>
            <a:r>
              <a:rPr lang="en-GB" dirty="0" smtClean="0"/>
              <a:t> a Safety Standard</a:t>
            </a:r>
            <a:endParaRPr lang="en-GB" dirty="0"/>
          </a:p>
        </p:txBody>
      </p:sp>
      <p:sp>
        <p:nvSpPr>
          <p:cNvPr id="3" name="Content Placeholder 2"/>
          <p:cNvSpPr>
            <a:spLocks noGrp="1"/>
          </p:cNvSpPr>
          <p:nvPr>
            <p:ph idx="1"/>
          </p:nvPr>
        </p:nvSpPr>
        <p:spPr>
          <a:xfrm>
            <a:off x="306123" y="1346878"/>
            <a:ext cx="9309233" cy="2211689"/>
          </a:xfrm>
        </p:spPr>
        <p:txBody>
          <a:bodyPr>
            <a:normAutofit fontScale="92500" lnSpcReduction="10000"/>
          </a:bodyPr>
          <a:lstStyle/>
          <a:p>
            <a:r>
              <a:rPr lang="en-GB" dirty="0" smtClean="0"/>
              <a:t>Other Agency’s publications  than Safety Fundamentals, Safety Requirements and Safety Guides, for example:</a:t>
            </a:r>
          </a:p>
          <a:p>
            <a:pPr lvl="1"/>
            <a:r>
              <a:rPr lang="en-GB" sz="2000" dirty="0" smtClean="0"/>
              <a:t>Safety Reports</a:t>
            </a:r>
          </a:p>
          <a:p>
            <a:pPr lvl="1"/>
            <a:r>
              <a:rPr lang="en-GB" sz="2000" dirty="0" smtClean="0"/>
              <a:t>Accident Reports</a:t>
            </a:r>
          </a:p>
          <a:p>
            <a:pPr lvl="1"/>
            <a:r>
              <a:rPr lang="en-GB" sz="2000" dirty="0" smtClean="0"/>
              <a:t>Emergency Preparedness and Response (EPR) Series</a:t>
            </a:r>
          </a:p>
          <a:p>
            <a:pPr lvl="1"/>
            <a:r>
              <a:rPr lang="en-GB" sz="2000" dirty="0" smtClean="0"/>
              <a:t>TECDOC Series, etc.</a:t>
            </a:r>
          </a:p>
          <a:p>
            <a:endParaRPr lang="en-GB" sz="2000" dirty="0"/>
          </a:p>
        </p:txBody>
      </p:sp>
      <p:pic>
        <p:nvPicPr>
          <p:cNvPr id="6861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72480" y="3717033"/>
            <a:ext cx="2184243" cy="296000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6861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12740" y="3717034"/>
            <a:ext cx="2070791" cy="294135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68612" name="Picture 4"/>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874992" y="3717034"/>
            <a:ext cx="2254061" cy="294876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68613" name="Picture 5"/>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293260" y="3717034"/>
            <a:ext cx="2340260" cy="294599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381702834"/>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2"/>
          <p:cNvSpPr>
            <a:spLocks noGrp="1" noChangeArrowheads="1"/>
          </p:cNvSpPr>
          <p:nvPr>
            <p:ph type="title"/>
          </p:nvPr>
        </p:nvSpPr>
        <p:spPr/>
        <p:txBody>
          <a:bodyPr/>
          <a:lstStyle/>
          <a:p>
            <a:r>
              <a:rPr lang="es-BO" altLang="en-US" dirty="0" smtClean="0"/>
              <a:t>Examples of EPR Series</a:t>
            </a:r>
          </a:p>
        </p:txBody>
      </p:sp>
      <p:pic>
        <p:nvPicPr>
          <p:cNvPr id="4098" name="Picture 2">
            <a:hlinkClick r:id="rId3"/>
          </p:cNvPr>
          <p:cNvPicPr>
            <a:picLocks noChangeAspect="1" noChangeArrowheads="1"/>
          </p:cNvPicPr>
          <p:nvPr/>
        </p:nvPicPr>
        <p:blipFill>
          <a:blip r:embed="rId4" cstate="email">
            <a:extLst>
              <a:ext uri="{28A0092B-C50C-407E-A947-70E740481C1C}">
                <a14:useLocalDpi xmlns="" xmlns:a14="http://schemas.microsoft.com/office/drawing/2010/main"/>
              </a:ext>
            </a:extLst>
          </a:blip>
          <a:srcRect/>
          <a:stretch>
            <a:fillRect/>
          </a:stretch>
        </p:blipFill>
        <p:spPr bwMode="auto">
          <a:xfrm>
            <a:off x="5984724" y="1352662"/>
            <a:ext cx="2192320" cy="288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2">
            <a:hlinkClick r:id="rId5"/>
          </p:cNvPr>
          <p:cNvPicPr>
            <a:picLocks noChangeAspect="1" noChangeArrowheads="1"/>
          </p:cNvPicPr>
          <p:nvPr/>
        </p:nvPicPr>
        <p:blipFill>
          <a:blip r:embed="rId6" cstate="email">
            <a:extLst>
              <a:ext uri="{28A0092B-C50C-407E-A947-70E740481C1C}">
                <a14:useLocalDpi xmlns="" xmlns:a14="http://schemas.microsoft.com/office/drawing/2010/main"/>
              </a:ext>
            </a:extLst>
          </a:blip>
          <a:srcRect/>
          <a:stretch>
            <a:fillRect/>
          </a:stretch>
        </p:blipFill>
        <p:spPr bwMode="auto">
          <a:xfrm>
            <a:off x="7878422" y="1352662"/>
            <a:ext cx="2027578" cy="26756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 name="Picture 3">
            <a:hlinkClick r:id="rId7"/>
          </p:cNvPr>
          <p:cNvPicPr>
            <a:picLocks noChangeAspect="1" noChangeArrowheads="1"/>
          </p:cNvPicPr>
          <p:nvPr/>
        </p:nvPicPr>
        <p:blipFill>
          <a:blip r:embed="rId8" cstate="email">
            <a:extLst>
              <a:ext uri="{28A0092B-C50C-407E-A947-70E740481C1C}">
                <a14:useLocalDpi xmlns="" xmlns:a14="http://schemas.microsoft.com/office/drawing/2010/main"/>
              </a:ext>
            </a:extLst>
          </a:blip>
          <a:srcRect/>
          <a:stretch>
            <a:fillRect/>
          </a:stretch>
        </p:blipFill>
        <p:spPr bwMode="auto">
          <a:xfrm>
            <a:off x="2127019" y="2461346"/>
            <a:ext cx="2149500" cy="27408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2" name="Picture 3">
            <a:hlinkClick r:id="rId9"/>
          </p:cNvPr>
          <p:cNvPicPr>
            <a:picLocks noChangeAspect="1" noChangeArrowheads="1"/>
          </p:cNvPicPr>
          <p:nvPr/>
        </p:nvPicPr>
        <p:blipFill>
          <a:blip r:embed="rId10" cstate="email">
            <a:extLst>
              <a:ext uri="{28A0092B-C50C-407E-A947-70E740481C1C}">
                <a14:useLocalDpi xmlns="" xmlns:a14="http://schemas.microsoft.com/office/drawing/2010/main"/>
              </a:ext>
            </a:extLst>
          </a:blip>
          <a:srcRect/>
          <a:stretch>
            <a:fillRect/>
          </a:stretch>
        </p:blipFill>
        <p:spPr bwMode="auto">
          <a:xfrm>
            <a:off x="4192253" y="2449598"/>
            <a:ext cx="2161872" cy="28390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 name="Picture 2">
            <a:hlinkClick r:id="rId11"/>
          </p:cNvPr>
          <p:cNvPicPr>
            <a:picLocks noChangeAspect="1" noChangeArrowheads="1"/>
          </p:cNvPicPr>
          <p:nvPr/>
        </p:nvPicPr>
        <p:blipFill>
          <a:blip r:embed="rId12" cstate="email">
            <a:extLst>
              <a:ext uri="{28A0092B-C50C-407E-A947-70E740481C1C}">
                <a14:useLocalDpi xmlns="" xmlns:a14="http://schemas.microsoft.com/office/drawing/2010/main"/>
              </a:ext>
            </a:extLst>
          </a:blip>
          <a:srcRect/>
          <a:stretch>
            <a:fillRect/>
          </a:stretch>
        </p:blipFill>
        <p:spPr bwMode="auto">
          <a:xfrm>
            <a:off x="3984263" y="3870016"/>
            <a:ext cx="2071974" cy="26419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2">
            <a:hlinkClick r:id="rId13"/>
          </p:cNvPr>
          <p:cNvPicPr>
            <a:picLocks noChangeAspect="1" noChangeArrowheads="1"/>
          </p:cNvPicPr>
          <p:nvPr/>
        </p:nvPicPr>
        <p:blipFill>
          <a:blip r:embed="rId14" cstate="email">
            <a:extLst>
              <a:ext uri="{28A0092B-C50C-407E-A947-70E740481C1C}">
                <a14:useLocalDpi xmlns="" xmlns:a14="http://schemas.microsoft.com/office/drawing/2010/main"/>
              </a:ext>
            </a:extLst>
          </a:blip>
          <a:srcRect/>
          <a:stretch>
            <a:fillRect/>
          </a:stretch>
        </p:blipFill>
        <p:spPr bwMode="auto">
          <a:xfrm>
            <a:off x="6367710" y="2651632"/>
            <a:ext cx="2034522" cy="26988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Lst>
        </p:spPr>
      </p:pic>
      <p:pic>
        <p:nvPicPr>
          <p:cNvPr id="14" name="Picture 6" descr="EPR-Medical">
            <a:hlinkClick r:id="rId15"/>
          </p:cNvPr>
          <p:cNvPicPr>
            <a:picLocks noChangeAspect="1" noChangeArrowheads="1"/>
          </p:cNvPicPr>
          <p:nvPr/>
        </p:nvPicPr>
        <p:blipFill>
          <a:blip r:embed="rId16" cstate="email">
            <a:extLst>
              <a:ext uri="{28A0092B-C50C-407E-A947-70E740481C1C}">
                <a14:useLocalDpi xmlns="" xmlns:a14="http://schemas.microsoft.com/office/drawing/2010/main"/>
              </a:ext>
            </a:extLst>
          </a:blip>
          <a:srcRect/>
          <a:stretch>
            <a:fillRect/>
          </a:stretch>
        </p:blipFill>
        <p:spPr bwMode="auto">
          <a:xfrm>
            <a:off x="1948121" y="3880800"/>
            <a:ext cx="1993685" cy="25055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rgbClr val="000000"/>
                </a:solidFill>
                <a:miter lim="800000"/>
                <a:headEnd/>
                <a:tailEnd/>
              </a14:hiddenLine>
            </a:ext>
          </a:extLst>
        </p:spPr>
      </p:pic>
      <p:pic>
        <p:nvPicPr>
          <p:cNvPr id="15" name="Picture 2">
            <a:hlinkClick r:id="rId17"/>
          </p:cNvPr>
          <p:cNvPicPr>
            <a:picLocks noChangeAspect="1" noChangeArrowheads="1"/>
          </p:cNvPicPr>
          <p:nvPr/>
        </p:nvPicPr>
        <p:blipFill>
          <a:blip r:embed="rId18" cstate="email">
            <a:extLst>
              <a:ext uri="{28A0092B-C50C-407E-A947-70E740481C1C}">
                <a14:useLocalDpi xmlns="" xmlns:a14="http://schemas.microsoft.com/office/drawing/2010/main"/>
              </a:ext>
            </a:extLst>
          </a:blip>
          <a:srcRect/>
          <a:stretch>
            <a:fillRect/>
          </a:stretch>
        </p:blipFill>
        <p:spPr bwMode="auto">
          <a:xfrm>
            <a:off x="6058582" y="3839775"/>
            <a:ext cx="2046991" cy="26722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7" name="Picture 11">
            <a:hlinkClick r:id="rId19"/>
          </p:cNvPr>
          <p:cNvPicPr>
            <a:picLocks noChangeAspect="1" noChangeArrowheads="1"/>
          </p:cNvPicPr>
          <p:nvPr/>
        </p:nvPicPr>
        <p:blipFill>
          <a:blip r:embed="rId20" cstate="email">
            <a:extLst>
              <a:ext uri="{28A0092B-C50C-407E-A947-70E740481C1C}">
                <a14:useLocalDpi xmlns="" xmlns:a14="http://schemas.microsoft.com/office/drawing/2010/main"/>
              </a:ext>
            </a:extLst>
          </a:blip>
          <a:srcRect/>
          <a:stretch>
            <a:fillRect/>
          </a:stretch>
        </p:blipFill>
        <p:spPr bwMode="auto">
          <a:xfrm>
            <a:off x="2135185" y="1278521"/>
            <a:ext cx="2199773" cy="288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12700">
                <a:solidFill>
                  <a:srgbClr val="000000"/>
                </a:solidFill>
                <a:miter lim="800000"/>
                <a:headEnd type="none" w="sm" len="sm"/>
                <a:tailEnd type="none" w="sm" len="sm"/>
              </a14:hiddenLine>
            </a:ext>
          </a:extLst>
        </p:spPr>
      </p:pic>
      <p:pic>
        <p:nvPicPr>
          <p:cNvPr id="16" name="Picture 10">
            <a:hlinkClick r:id="rId21"/>
          </p:cNvPr>
          <p:cNvPicPr>
            <a:picLocks noChangeAspect="1" noChangeArrowheads="1"/>
          </p:cNvPicPr>
          <p:nvPr/>
        </p:nvPicPr>
        <p:blipFill>
          <a:blip r:embed="rId22" cstate="email">
            <a:extLst>
              <a:ext uri="{28A0092B-C50C-407E-A947-70E740481C1C}">
                <a14:useLocalDpi xmlns="" xmlns:a14="http://schemas.microsoft.com/office/drawing/2010/main"/>
              </a:ext>
            </a:extLst>
          </a:blip>
          <a:srcRect/>
          <a:stretch>
            <a:fillRect/>
          </a:stretch>
        </p:blipFill>
        <p:spPr bwMode="auto">
          <a:xfrm>
            <a:off x="179573" y="1315593"/>
            <a:ext cx="2206880" cy="288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12700">
                <a:solidFill>
                  <a:srgbClr val="000000"/>
                </a:solidFill>
                <a:miter lim="800000"/>
                <a:headEnd type="none" w="sm" len="sm"/>
                <a:tailEnd type="none" w="sm" len="sm"/>
              </a14:hiddenLine>
            </a:ext>
          </a:extLst>
        </p:spPr>
      </p:pic>
      <p:pic>
        <p:nvPicPr>
          <p:cNvPr id="18" name="Picture 2">
            <a:hlinkClick r:id="rId23"/>
          </p:cNvPr>
          <p:cNvPicPr>
            <a:picLocks noChangeAspect="1" noChangeArrowheads="1"/>
          </p:cNvPicPr>
          <p:nvPr/>
        </p:nvPicPr>
        <p:blipFill>
          <a:blip r:embed="rId24" cstate="email">
            <a:extLst>
              <a:ext uri="{28A0092B-C50C-407E-A947-70E740481C1C}">
                <a14:useLocalDpi xmlns="" xmlns:a14="http://schemas.microsoft.com/office/drawing/2010/main"/>
              </a:ext>
            </a:extLst>
          </a:blip>
          <a:srcRect/>
          <a:stretch>
            <a:fillRect/>
          </a:stretch>
        </p:blipFill>
        <p:spPr bwMode="auto">
          <a:xfrm>
            <a:off x="4083449" y="1365018"/>
            <a:ext cx="2205667" cy="288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 name="Picture 2">
            <a:hlinkClick r:id="rId25"/>
          </p:cNvPr>
          <p:cNvPicPr>
            <a:picLocks noChangeAspect="1" noChangeArrowheads="1"/>
          </p:cNvPicPr>
          <p:nvPr/>
        </p:nvPicPr>
        <p:blipFill>
          <a:blip r:embed="rId26" cstate="email">
            <a:extLst>
              <a:ext uri="{28A0092B-C50C-407E-A947-70E740481C1C}">
                <a14:useLocalDpi xmlns="" xmlns:a14="http://schemas.microsoft.com/office/drawing/2010/main"/>
              </a:ext>
            </a:extLst>
          </a:blip>
          <a:srcRect/>
          <a:stretch>
            <a:fillRect/>
          </a:stretch>
        </p:blipFill>
        <p:spPr bwMode="auto">
          <a:xfrm>
            <a:off x="84164" y="2941686"/>
            <a:ext cx="2016483" cy="259414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561568714"/>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r>
              <a:rPr lang="en-GB" noProof="0" dirty="0" smtClean="0"/>
              <a:t>Operational arrangements</a:t>
            </a:r>
            <a:br>
              <a:rPr lang="en-GB" noProof="0" dirty="0" smtClean="0"/>
            </a:br>
            <a:r>
              <a:rPr lang="en-GB" noProof="0" dirty="0" smtClean="0"/>
              <a:t>Member States</a:t>
            </a:r>
          </a:p>
        </p:txBody>
      </p:sp>
      <p:sp>
        <p:nvSpPr>
          <p:cNvPr id="54274" name="Rectangle 3"/>
          <p:cNvSpPr>
            <a:spLocks noGrp="1" noChangeArrowheads="1"/>
          </p:cNvSpPr>
          <p:nvPr>
            <p:ph type="body" idx="1"/>
          </p:nvPr>
        </p:nvSpPr>
        <p:spPr/>
        <p:txBody>
          <a:bodyPr/>
          <a:lstStyle/>
          <a:p>
            <a:r>
              <a:rPr lang="en-GB" noProof="0" dirty="0" err="1" smtClean="0"/>
              <a:t>IEComm</a:t>
            </a:r>
            <a:endParaRPr lang="en-GB" noProof="0" dirty="0" smtClean="0"/>
          </a:p>
          <a:p>
            <a:r>
              <a:rPr lang="en-GB" noProof="0" dirty="0" smtClean="0"/>
              <a:t>The manual for</a:t>
            </a:r>
          </a:p>
          <a:p>
            <a:pPr lvl="1"/>
            <a:r>
              <a:rPr lang="en-GB" sz="3200" noProof="0" dirty="0" smtClean="0"/>
              <a:t>Communication protocols </a:t>
            </a:r>
            <a:br>
              <a:rPr lang="en-GB" sz="3200" noProof="0" dirty="0" smtClean="0"/>
            </a:br>
            <a:r>
              <a:rPr lang="en-GB" sz="3200" noProof="0" dirty="0" smtClean="0"/>
              <a:t>for Contact Points </a:t>
            </a:r>
            <a:br>
              <a:rPr lang="en-GB" sz="3200" noProof="0" dirty="0" smtClean="0"/>
            </a:br>
            <a:r>
              <a:rPr lang="en-GB" sz="3200" noProof="0" dirty="0" smtClean="0"/>
              <a:t>under the Emergency Conventions</a:t>
            </a:r>
            <a:r>
              <a:rPr lang="en-GB" noProof="0" dirty="0" smtClean="0"/>
              <a:t/>
            </a:r>
            <a:br>
              <a:rPr lang="en-GB" noProof="0" dirty="0" smtClean="0"/>
            </a:br>
            <a:endParaRPr lang="en-GB" noProof="0" dirty="0" smtClean="0"/>
          </a:p>
          <a:p>
            <a:pPr lvl="1"/>
            <a:r>
              <a:rPr lang="en-GB" sz="3200" noProof="0" dirty="0" smtClean="0"/>
              <a:t>INES National Officers </a:t>
            </a:r>
          </a:p>
          <a:p>
            <a:endParaRPr lang="en-GB" noProof="0" dirty="0" smtClean="0"/>
          </a:p>
        </p:txBody>
      </p:sp>
      <p:pic>
        <p:nvPicPr>
          <p:cNvPr id="54275" name="Picture 4"/>
          <p:cNvPicPr>
            <a:picLocks noChangeAspect="1" noChangeArrowheads="1"/>
          </p:cNvPicPr>
          <p:nvPr/>
        </p:nvPicPr>
        <p:blipFill>
          <a:blip r:embed="rId3"/>
          <a:srcRect/>
          <a:stretch>
            <a:fillRect/>
          </a:stretch>
        </p:blipFill>
        <p:spPr bwMode="auto">
          <a:xfrm>
            <a:off x="6672649" y="1135388"/>
            <a:ext cx="2747934" cy="3877611"/>
          </a:xfrm>
          <a:prstGeom prst="rect">
            <a:avLst/>
          </a:prstGeom>
          <a:noFill/>
          <a:ln w="9525">
            <a:solidFill>
              <a:srgbClr val="000000"/>
            </a:solidFill>
            <a:miter lim="800000"/>
            <a:headEnd/>
            <a:tailEnd/>
          </a:ln>
        </p:spPr>
      </p:pic>
    </p:spTree>
    <p:extLst>
      <p:ext uri="{BB962C8B-B14F-4D97-AF65-F5344CB8AC3E}">
        <p14:creationId xmlns:p14="http://schemas.microsoft.com/office/powerpoint/2010/main" xmlns="" val="2136417687"/>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p:txBody>
          <a:bodyPr/>
          <a:lstStyle/>
          <a:p>
            <a:r>
              <a:rPr lang="en-GB" noProof="0" dirty="0" smtClean="0"/>
              <a:t>Operational arrangements</a:t>
            </a:r>
            <a:br>
              <a:rPr lang="en-GB" noProof="0" dirty="0" smtClean="0"/>
            </a:br>
            <a:r>
              <a:rPr lang="en-GB" noProof="0" dirty="0" smtClean="0"/>
              <a:t>International Organizations</a:t>
            </a:r>
          </a:p>
        </p:txBody>
      </p:sp>
      <p:sp>
        <p:nvSpPr>
          <p:cNvPr id="55298" name="Rectangle 3"/>
          <p:cNvSpPr>
            <a:spLocks noGrp="1" noChangeArrowheads="1"/>
          </p:cNvSpPr>
          <p:nvPr>
            <p:ph type="body" idx="1"/>
          </p:nvPr>
        </p:nvSpPr>
        <p:spPr>
          <a:xfrm>
            <a:off x="306124" y="1524000"/>
            <a:ext cx="6285058" cy="4572000"/>
          </a:xfrm>
        </p:spPr>
        <p:txBody>
          <a:bodyPr/>
          <a:lstStyle/>
          <a:p>
            <a:r>
              <a:rPr lang="en-GB" noProof="0" dirty="0" smtClean="0"/>
              <a:t>JPLAN </a:t>
            </a:r>
          </a:p>
          <a:p>
            <a:pPr lvl="1"/>
            <a:r>
              <a:rPr lang="en-GB" sz="3200" noProof="0" dirty="0" smtClean="0"/>
              <a:t>The plan of International Organizations</a:t>
            </a:r>
          </a:p>
          <a:p>
            <a:r>
              <a:rPr lang="en-GB" noProof="0" dirty="0" smtClean="0"/>
              <a:t>Describes </a:t>
            </a:r>
          </a:p>
          <a:p>
            <a:pPr lvl="1"/>
            <a:r>
              <a:rPr lang="en-GB" sz="3200" noProof="0" dirty="0" smtClean="0"/>
              <a:t>Arrangements for responding</a:t>
            </a:r>
          </a:p>
          <a:p>
            <a:pPr lvl="1"/>
            <a:r>
              <a:rPr lang="en-GB" sz="3200" noProof="0" dirty="0" smtClean="0"/>
              <a:t>Measures for developing and  maintaining the arrangements</a:t>
            </a:r>
          </a:p>
        </p:txBody>
      </p:sp>
      <p:pic>
        <p:nvPicPr>
          <p:cNvPr id="55299" name="Picture 4"/>
          <p:cNvPicPr>
            <a:picLocks noChangeAspect="1" noChangeArrowheads="1"/>
          </p:cNvPicPr>
          <p:nvPr/>
        </p:nvPicPr>
        <p:blipFill>
          <a:blip r:embed="rId3"/>
          <a:srcRect/>
          <a:stretch>
            <a:fillRect/>
          </a:stretch>
        </p:blipFill>
        <p:spPr bwMode="auto">
          <a:xfrm>
            <a:off x="6669192" y="1485428"/>
            <a:ext cx="2990880" cy="3887998"/>
          </a:xfrm>
          <a:prstGeom prst="rect">
            <a:avLst/>
          </a:prstGeom>
          <a:noFill/>
          <a:ln w="9525">
            <a:solidFill>
              <a:srgbClr val="000000"/>
            </a:solidFill>
            <a:miter lim="800000"/>
            <a:headEnd/>
            <a:tailEnd/>
          </a:ln>
        </p:spPr>
      </p:pic>
    </p:spTree>
    <p:extLst>
      <p:ext uri="{BB962C8B-B14F-4D97-AF65-F5344CB8AC3E}">
        <p14:creationId xmlns:p14="http://schemas.microsoft.com/office/powerpoint/2010/main" xmlns="" val="366951904"/>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Summary</a:t>
            </a:r>
            <a:endParaRPr lang="en-GB" dirty="0"/>
          </a:p>
        </p:txBody>
      </p:sp>
      <p:sp>
        <p:nvSpPr>
          <p:cNvPr id="3" name="Content Placeholder 2"/>
          <p:cNvSpPr>
            <a:spLocks noGrp="1"/>
          </p:cNvSpPr>
          <p:nvPr>
            <p:ph idx="1"/>
          </p:nvPr>
        </p:nvSpPr>
        <p:spPr>
          <a:xfrm>
            <a:off x="180000" y="1118681"/>
            <a:ext cx="9540000" cy="5361318"/>
          </a:xfrm>
        </p:spPr>
        <p:txBody>
          <a:bodyPr>
            <a:normAutofit lnSpcReduction="10000"/>
          </a:bodyPr>
          <a:lstStyle/>
          <a:p>
            <a:r>
              <a:rPr lang="en-US" dirty="0" smtClean="0"/>
              <a:t>The IAEA’s role in emergency preparedness and response is undertaken in accordance with: </a:t>
            </a:r>
          </a:p>
          <a:p>
            <a:pPr lvl="1"/>
            <a:r>
              <a:rPr lang="en-US" dirty="0" smtClean="0"/>
              <a:t>Convention on Early Notification of a Nuclear Accident and the Convention on Assistance in the Case of a Nuclear Accident or Radiological Emergency, </a:t>
            </a:r>
          </a:p>
          <a:p>
            <a:pPr lvl="1"/>
            <a:r>
              <a:rPr lang="en-US" dirty="0" smtClean="0"/>
              <a:t>the Agency's Statute, </a:t>
            </a:r>
          </a:p>
          <a:p>
            <a:pPr lvl="1"/>
            <a:r>
              <a:rPr lang="en-US" dirty="0" smtClean="0"/>
              <a:t>the IAEA </a:t>
            </a:r>
            <a:r>
              <a:rPr lang="en-US" dirty="0" smtClean="0"/>
              <a:t>safety standards</a:t>
            </a:r>
            <a:r>
              <a:rPr lang="en-US" dirty="0" smtClean="0"/>
              <a:t>, </a:t>
            </a:r>
          </a:p>
          <a:p>
            <a:pPr lvl="1"/>
            <a:r>
              <a:rPr lang="en-US" dirty="0" smtClean="0"/>
              <a:t>relevant decisions of the policy-making organs, inter-agency agreements, and best international practice</a:t>
            </a:r>
          </a:p>
          <a:p>
            <a:r>
              <a:rPr lang="en-US" dirty="0" smtClean="0"/>
              <a:t>In order to perform its functions, the IAEA developed and maintain international </a:t>
            </a:r>
            <a:r>
              <a:rPr lang="en-US" dirty="0" smtClean="0"/>
              <a:t>safety standards and operational </a:t>
            </a:r>
            <a:r>
              <a:rPr lang="en-US" dirty="0" smtClean="0"/>
              <a:t>arrangements for EPR </a:t>
            </a:r>
            <a:endParaRPr lang="en-GB" dirty="0"/>
          </a:p>
        </p:txBody>
      </p:sp>
    </p:spTree>
    <p:extLst>
      <p:ext uri="{BB962C8B-B14F-4D97-AF65-F5344CB8AC3E}">
        <p14:creationId xmlns:p14="http://schemas.microsoft.com/office/powerpoint/2010/main" xmlns="" val="1522855269"/>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000" y="0"/>
            <a:ext cx="9000000" cy="900000"/>
          </a:xfrm>
        </p:spPr>
        <p:txBody>
          <a:bodyPr/>
          <a:lstStyle/>
          <a:p>
            <a:r>
              <a:rPr lang="en-GB" sz="3200" dirty="0" smtClean="0"/>
              <a:t>Key Points</a:t>
            </a:r>
            <a:endParaRPr lang="en-GB" dirty="0"/>
          </a:p>
        </p:txBody>
      </p:sp>
      <p:sp>
        <p:nvSpPr>
          <p:cNvPr id="3" name="Content Placeholder 2"/>
          <p:cNvSpPr>
            <a:spLocks noGrp="1"/>
          </p:cNvSpPr>
          <p:nvPr>
            <p:ph idx="1"/>
          </p:nvPr>
        </p:nvSpPr>
        <p:spPr>
          <a:xfrm>
            <a:off x="272375" y="866899"/>
            <a:ext cx="9299138" cy="5771407"/>
          </a:xfrm>
        </p:spPr>
        <p:txBody>
          <a:bodyPr>
            <a:noAutofit/>
          </a:bodyPr>
          <a:lstStyle/>
          <a:p>
            <a:pPr defTabSz="2149475">
              <a:spcBef>
                <a:spcPts val="1800"/>
              </a:spcBef>
            </a:pPr>
            <a:r>
              <a:rPr lang="en-GB" dirty="0" smtClean="0"/>
              <a:t>The IAEA helps Members States for capacity building, developing EPR framework and in response to nuclear or radiological emergency</a:t>
            </a:r>
          </a:p>
          <a:p>
            <a:pPr>
              <a:spcBef>
                <a:spcPts val="1800"/>
              </a:spcBef>
            </a:pPr>
            <a:r>
              <a:rPr lang="en-GB" dirty="0" smtClean="0"/>
              <a:t>In times of emergencies the IAEA is providing</a:t>
            </a:r>
          </a:p>
          <a:p>
            <a:pPr lvl="1"/>
            <a:r>
              <a:rPr lang="en-GB" dirty="0"/>
              <a:t>Notification </a:t>
            </a:r>
            <a:r>
              <a:rPr lang="sl-SI" dirty="0"/>
              <a:t>and </a:t>
            </a:r>
            <a:r>
              <a:rPr lang="en-GB" dirty="0" smtClean="0"/>
              <a:t>information </a:t>
            </a:r>
            <a:r>
              <a:rPr lang="en-GB" dirty="0"/>
              <a:t>exchange</a:t>
            </a:r>
          </a:p>
          <a:p>
            <a:pPr lvl="1"/>
            <a:r>
              <a:rPr lang="en-GB" dirty="0"/>
              <a:t>Assessment </a:t>
            </a:r>
            <a:r>
              <a:rPr lang="en-GB" dirty="0" smtClean="0"/>
              <a:t>and prognosis of </a:t>
            </a:r>
            <a:r>
              <a:rPr lang="en-GB" dirty="0"/>
              <a:t>potential </a:t>
            </a:r>
            <a:r>
              <a:rPr lang="en-GB" dirty="0" smtClean="0"/>
              <a:t>consequences</a:t>
            </a:r>
          </a:p>
          <a:p>
            <a:pPr lvl="1"/>
            <a:r>
              <a:rPr lang="en-GB" dirty="0" smtClean="0"/>
              <a:t>Public </a:t>
            </a:r>
            <a:r>
              <a:rPr lang="en-GB" dirty="0"/>
              <a:t>information</a:t>
            </a:r>
          </a:p>
          <a:p>
            <a:pPr lvl="1"/>
            <a:r>
              <a:rPr lang="en-GB" dirty="0"/>
              <a:t>A</a:t>
            </a:r>
            <a:r>
              <a:rPr lang="en-GB" dirty="0" smtClean="0"/>
              <a:t>ssistance </a:t>
            </a:r>
            <a:r>
              <a:rPr lang="en-GB" dirty="0"/>
              <a:t>on request</a:t>
            </a:r>
          </a:p>
          <a:p>
            <a:pPr lvl="1"/>
            <a:r>
              <a:rPr lang="en-GB" dirty="0"/>
              <a:t>Coordination of inter-agency </a:t>
            </a:r>
            <a:r>
              <a:rPr lang="en-GB" dirty="0" smtClean="0"/>
              <a:t>response</a:t>
            </a:r>
          </a:p>
          <a:p>
            <a:pPr>
              <a:spcBef>
                <a:spcPts val="1800"/>
              </a:spcBef>
            </a:pPr>
            <a:r>
              <a:rPr lang="en-GB" dirty="0" smtClean="0"/>
              <a:t>IAEA’s </a:t>
            </a:r>
            <a:r>
              <a:rPr lang="en-GB" dirty="0"/>
              <a:t>Incident and Emergency </a:t>
            </a:r>
            <a:r>
              <a:rPr lang="en-GB" dirty="0" smtClean="0"/>
              <a:t>Centre is the hub of all these operations</a:t>
            </a:r>
            <a:endParaRPr lang="en-GB" dirty="0"/>
          </a:p>
          <a:p>
            <a:endParaRPr lang="en-GB" sz="2800" dirty="0"/>
          </a:p>
        </p:txBody>
      </p:sp>
    </p:spTree>
    <p:extLst>
      <p:ext uri="{BB962C8B-B14F-4D97-AF65-F5344CB8AC3E}">
        <p14:creationId xmlns="" xmlns:p14="http://schemas.microsoft.com/office/powerpoint/2010/main" val="2587156228"/>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List of abbreviations</a:t>
            </a:r>
            <a:endParaRPr lang="en-GB" dirty="0"/>
          </a:p>
        </p:txBody>
      </p:sp>
      <p:sp>
        <p:nvSpPr>
          <p:cNvPr id="3" name="Content Placeholder 2"/>
          <p:cNvSpPr>
            <a:spLocks noGrp="1"/>
          </p:cNvSpPr>
          <p:nvPr>
            <p:ph idx="1"/>
          </p:nvPr>
        </p:nvSpPr>
        <p:spPr/>
        <p:txBody>
          <a:bodyPr/>
          <a:lstStyle/>
          <a:p>
            <a:r>
              <a:rPr lang="en-US" dirty="0" smtClean="0"/>
              <a:t>EPR – emergency preparedness and response</a:t>
            </a:r>
          </a:p>
          <a:p>
            <a:r>
              <a:rPr lang="en-US" dirty="0" smtClean="0"/>
              <a:t>IEC – Incident and Emergency Centre</a:t>
            </a:r>
          </a:p>
          <a:p>
            <a:r>
              <a:rPr lang="en-US" dirty="0" smtClean="0"/>
              <a:t>IES – Incident and Emergency System</a:t>
            </a:r>
          </a:p>
          <a:p>
            <a:r>
              <a:rPr lang="en-US" dirty="0" smtClean="0"/>
              <a:t>ERM – Emergency Response Manager</a:t>
            </a:r>
          </a:p>
          <a:p>
            <a:r>
              <a:rPr lang="en-US" dirty="0" smtClean="0"/>
              <a:t>IAEA – International Atomic Energy Agency</a:t>
            </a:r>
          </a:p>
          <a:p>
            <a:r>
              <a:rPr lang="en-US" dirty="0" smtClean="0"/>
              <a:t>RANET – Response Assistance </a:t>
            </a:r>
            <a:r>
              <a:rPr lang="en-US" dirty="0" err="1" smtClean="0"/>
              <a:t>NETwork</a:t>
            </a:r>
            <a:endParaRPr lang="en-US" dirty="0" smtClean="0"/>
          </a:p>
          <a:p>
            <a:r>
              <a:rPr lang="en-US" dirty="0" smtClean="0"/>
              <a:t>MS – Member State</a:t>
            </a:r>
            <a:endParaRPr lang="en-GB" dirty="0"/>
          </a:p>
        </p:txBody>
      </p:sp>
    </p:spTree>
    <p:extLst>
      <p:ext uri="{BB962C8B-B14F-4D97-AF65-F5344CB8AC3E}">
        <p14:creationId xmlns:p14="http://schemas.microsoft.com/office/powerpoint/2010/main" xmlns="" val="2376055775"/>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References</a:t>
            </a:r>
            <a:endParaRPr lang="en-GB" dirty="0"/>
          </a:p>
        </p:txBody>
      </p:sp>
      <p:sp>
        <p:nvSpPr>
          <p:cNvPr id="3" name="Content Placeholder 2"/>
          <p:cNvSpPr>
            <a:spLocks noGrp="1"/>
          </p:cNvSpPr>
          <p:nvPr>
            <p:ph idx="1"/>
          </p:nvPr>
        </p:nvSpPr>
        <p:spPr/>
        <p:txBody>
          <a:bodyPr/>
          <a:lstStyle/>
          <a:p>
            <a:r>
              <a:rPr lang="en-GB" altLang="en-US" kern="0" dirty="0" smtClean="0"/>
              <a:t>IAEA SF-1 (2006)</a:t>
            </a:r>
          </a:p>
          <a:p>
            <a:r>
              <a:rPr lang="en-GB" altLang="en-US" kern="0" dirty="0" smtClean="0"/>
              <a:t>IAEA GSR Part 7</a:t>
            </a:r>
          </a:p>
          <a:p>
            <a:r>
              <a:rPr lang="en-GB" altLang="en-US" kern="0" dirty="0" smtClean="0"/>
              <a:t>IAEA GSG-2 (2011)</a:t>
            </a:r>
          </a:p>
          <a:p>
            <a:r>
              <a:rPr lang="en-GB" altLang="en-US" kern="0" dirty="0" smtClean="0"/>
              <a:t>IAEA GS-G-2.1 (2007)</a:t>
            </a:r>
          </a:p>
          <a:p>
            <a:r>
              <a:rPr lang="en-GB" altLang="en-US" kern="0" dirty="0" smtClean="0"/>
              <a:t>EPR-Series Publications</a:t>
            </a:r>
          </a:p>
          <a:p>
            <a:r>
              <a:rPr lang="en-GB" altLang="en-US" kern="0" dirty="0" smtClean="0"/>
              <a:t>Accident Reports</a:t>
            </a:r>
          </a:p>
        </p:txBody>
      </p:sp>
    </p:spTree>
    <p:extLst>
      <p:ext uri="{BB962C8B-B14F-4D97-AF65-F5344CB8AC3E}">
        <p14:creationId xmlns:p14="http://schemas.microsoft.com/office/powerpoint/2010/main" xmlns="" val="1564747854"/>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a:normAutofit/>
          </a:bodyPr>
          <a:lstStyle/>
          <a:p>
            <a:r>
              <a:rPr lang="en-GB" sz="4400" i="1" dirty="0">
                <a:latin typeface="Times New Roman" panose="02020603050405020304" pitchFamily="18" charset="0"/>
                <a:cs typeface="Times New Roman" panose="02020603050405020304" pitchFamily="18" charset="0"/>
              </a:rPr>
              <a:t>Thank you!</a:t>
            </a:r>
          </a:p>
        </p:txBody>
      </p:sp>
      <p:sp>
        <p:nvSpPr>
          <p:cNvPr id="4" name="Title 3"/>
          <p:cNvSpPr>
            <a:spLocks noGrp="1"/>
          </p:cNvSpPr>
          <p:nvPr>
            <p:ph type="ctrTitle"/>
          </p:nvPr>
        </p:nvSpPr>
        <p:spPr/>
        <p:txBody>
          <a:bodyPr/>
          <a:lstStyle/>
          <a:p>
            <a:endParaRPr lang="en-US" dirty="0"/>
          </a:p>
        </p:txBody>
      </p:sp>
    </p:spTree>
    <p:extLst>
      <p:ext uri="{BB962C8B-B14F-4D97-AF65-F5344CB8AC3E}">
        <p14:creationId xmlns="" xmlns:p14="http://schemas.microsoft.com/office/powerpoint/2010/main" val="231638427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altLang="en-US" dirty="0" smtClean="0"/>
              <a:t>Discussions on Unit 3 +</a:t>
            </a:r>
            <a:br>
              <a:rPr lang="en-GB" altLang="en-US" dirty="0" smtClean="0"/>
            </a:br>
            <a:r>
              <a:rPr lang="en-GB" altLang="en-US" dirty="0" smtClean="0"/>
              <a:t>General discussions on Module XVI</a:t>
            </a:r>
            <a:br>
              <a:rPr lang="en-GB" altLang="en-US" dirty="0" smtClean="0"/>
            </a:br>
            <a:r>
              <a:rPr lang="en-GB" altLang="en-US" sz="2000" dirty="0" smtClean="0"/>
              <a:t>[15 minutes]</a:t>
            </a:r>
            <a:endParaRPr lang="en-US" dirty="0"/>
          </a:p>
        </p:txBody>
      </p:sp>
      <p:pic>
        <p:nvPicPr>
          <p:cNvPr id="5" name="Picture 4" descr="Image result for question mark emoji"/>
          <p:cNvPicPr>
            <a:picLocks noChangeAspect="1" noChangeArrowheads="1"/>
          </p:cNvPicPr>
          <p:nvPr/>
        </p:nvPicPr>
        <p:blipFill>
          <a:blip r:embed="rId3"/>
          <a:srcRect/>
          <a:stretch>
            <a:fillRect/>
          </a:stretch>
        </p:blipFill>
        <p:spPr bwMode="auto">
          <a:xfrm>
            <a:off x="410299" y="3458818"/>
            <a:ext cx="2829357" cy="2205939"/>
          </a:xfrm>
          <a:prstGeom prst="rect">
            <a:avLst/>
          </a:prstGeom>
          <a:noFill/>
        </p:spPr>
      </p:pic>
    </p:spTree>
    <p:extLst>
      <p:ext uri="{BB962C8B-B14F-4D97-AF65-F5344CB8AC3E}">
        <p14:creationId xmlns="" xmlns:p14="http://schemas.microsoft.com/office/powerpoint/2010/main" val="23163842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rgbClr val="003399"/>
      </a:dk1>
      <a:lt1>
        <a:sysClr val="window" lastClr="FFFFFF"/>
      </a:lt1>
      <a:dk2>
        <a:srgbClr val="3366CC"/>
      </a:dk2>
      <a:lt2>
        <a:srgbClr val="DBDBDD"/>
      </a:lt2>
      <a:accent1>
        <a:srgbClr val="6699CC"/>
      </a:accent1>
      <a:accent2>
        <a:srgbClr val="FF9900"/>
      </a:accent2>
      <a:accent3>
        <a:srgbClr val="99CC00"/>
      </a:accent3>
      <a:accent4>
        <a:srgbClr val="8681B8"/>
      </a:accent4>
      <a:accent5>
        <a:srgbClr val="32A14C"/>
      </a:accent5>
      <a:accent6>
        <a:srgbClr val="99CCFF"/>
      </a:accent6>
      <a:hlink>
        <a:srgbClr val="6699CC"/>
      </a:hlink>
      <a:folHlink>
        <a:srgbClr val="8681B8"/>
      </a:folHlink>
    </a:clrScheme>
    <a:fontScheme name="procurem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868F938DE8BD94789445616FEE2D6D6" ma:contentTypeVersion="1" ma:contentTypeDescription="Create a new document." ma:contentTypeScope="" ma:versionID="288b2ef4e43c6e990d541f0010fc7b79">
  <xsd:schema xmlns:xsd="http://www.w3.org/2001/XMLSchema" xmlns:xs="http://www.w3.org/2001/XMLSchema" xmlns:p="http://schemas.microsoft.com/office/2006/metadata/properties" targetNamespace="http://schemas.microsoft.com/office/2006/metadata/properties" ma:root="true" ma:fieldsID="0ac3a7447a7246b5c45829a245a11fa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64AB7FC-DF29-46E0-8076-2112A8900384}"/>
</file>

<file path=customXml/itemProps2.xml><?xml version="1.0" encoding="utf-8"?>
<ds:datastoreItem xmlns:ds="http://schemas.openxmlformats.org/officeDocument/2006/customXml" ds:itemID="{5025D786-D608-4D59-BFA1-C5F7354CFD5C}"/>
</file>

<file path=customXml/itemProps3.xml><?xml version="1.0" encoding="utf-8"?>
<ds:datastoreItem xmlns:ds="http://schemas.openxmlformats.org/officeDocument/2006/customXml" ds:itemID="{9B4AB4BF-A7D6-45CC-9E97-AEA6B3DD8A81}"/>
</file>

<file path=docProps/app.xml><?xml version="1.0" encoding="utf-8"?>
<Properties xmlns="http://schemas.openxmlformats.org/officeDocument/2006/extended-properties" xmlns:vt="http://schemas.openxmlformats.org/officeDocument/2006/docPropsVTypes">
  <Template/>
  <TotalTime>3229</TotalTime>
  <Words>3191</Words>
  <Application>Microsoft Office PowerPoint</Application>
  <PresentationFormat>A4 Paper (210x297 mm)</PresentationFormat>
  <Paragraphs>409</Paragraphs>
  <Slides>52</Slides>
  <Notes>52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54" baseType="lpstr">
      <vt:lpstr>Office Theme</vt:lpstr>
      <vt:lpstr>CorelDRAW</vt:lpstr>
      <vt:lpstr>Unit 3: Role of the IAEA on preparedness and response  for a nuclear or radiological emergency </vt:lpstr>
      <vt:lpstr>Learning objective</vt:lpstr>
      <vt:lpstr>Contents</vt:lpstr>
      <vt:lpstr>Introduction</vt:lpstr>
      <vt:lpstr>Introduction – cont’d</vt:lpstr>
      <vt:lpstr>Slide 6</vt:lpstr>
      <vt:lpstr> Roles in preparedness</vt:lpstr>
      <vt:lpstr>IAEA mechanisms for capacity building in EPR</vt:lpstr>
      <vt:lpstr>Convention Exercises (ConvEx)</vt:lpstr>
      <vt:lpstr>Exercising</vt:lpstr>
      <vt:lpstr>Emergency Preparedness Review (EPREV)</vt:lpstr>
      <vt:lpstr>International Assistance (RANET)</vt:lpstr>
      <vt:lpstr>IAEA’s in-house preparedness</vt:lpstr>
      <vt:lpstr>IAEA’s in-house preparedness (cont’d)</vt:lpstr>
      <vt:lpstr>Slide 15</vt:lpstr>
      <vt:lpstr>Roles in response</vt:lpstr>
      <vt:lpstr>Response – 1</vt:lpstr>
      <vt:lpstr>Response – 2 </vt:lpstr>
      <vt:lpstr>Response – 3 </vt:lpstr>
      <vt:lpstr>Response – 4</vt:lpstr>
      <vt:lpstr>Response – 5</vt:lpstr>
      <vt:lpstr>Slide 22</vt:lpstr>
      <vt:lpstr>Incident and Emergency Centre (IEC)</vt:lpstr>
      <vt:lpstr>IEC modes of operation</vt:lpstr>
      <vt:lpstr>IEC Normal/Ready Mode</vt:lpstr>
      <vt:lpstr>IEC Basic Response Mode</vt:lpstr>
      <vt:lpstr>IEC Full Response Mode</vt:lpstr>
      <vt:lpstr>Slide 28</vt:lpstr>
      <vt:lpstr>IAEA safety standards</vt:lpstr>
      <vt:lpstr>IAEA Safety Standards statute</vt:lpstr>
      <vt:lpstr>IAEA safety standards on EPR</vt:lpstr>
      <vt:lpstr>Safety Fundamentals: Principle 9</vt:lpstr>
      <vt:lpstr>General Safety Requirements Part 1 No. GSR Part 1</vt:lpstr>
      <vt:lpstr>General Safety Requirements Part 3 No. GSR Part 3 </vt:lpstr>
      <vt:lpstr>General Safety Requirements Part 7 No. GSR Part 7 (published 2015)</vt:lpstr>
      <vt:lpstr>Requirements in GSR Part 7 </vt:lpstr>
      <vt:lpstr>GSR Part 7 - General requirements:</vt:lpstr>
      <vt:lpstr>GSR Part 7 - Functional requirements: </vt:lpstr>
      <vt:lpstr>GSR Part 7 - Functional requirements (cont’d):</vt:lpstr>
      <vt:lpstr>GSR Part 7 – Requirements for Infrastructure: </vt:lpstr>
      <vt:lpstr>Safety Guides No. GS-G-2.1</vt:lpstr>
      <vt:lpstr>Safety Guides No. GSG-2</vt:lpstr>
      <vt:lpstr>What is not a Safety Standard</vt:lpstr>
      <vt:lpstr>Examples of EPR Series</vt:lpstr>
      <vt:lpstr>Operational arrangements Member States</vt:lpstr>
      <vt:lpstr>Operational arrangements International Organizations</vt:lpstr>
      <vt:lpstr>Summary</vt:lpstr>
      <vt:lpstr>Key Points</vt:lpstr>
      <vt:lpstr>List of abbreviations</vt:lpstr>
      <vt:lpstr>References</vt:lpstr>
      <vt:lpstr>Slide 51</vt:lpstr>
      <vt:lpstr>Discussions on Unit 3 + General discussions on Module XVI [15 minutes]</vt:lpstr>
    </vt:vector>
  </TitlesOfParts>
  <Company>IAEA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SCHLOSMAN, Anna</dc:creator>
  <cp:lastModifiedBy>Adina</cp:lastModifiedBy>
  <cp:revision>168</cp:revision>
  <cp:lastPrinted>2015-12-18T15:27:41Z</cp:lastPrinted>
  <dcterms:created xsi:type="dcterms:W3CDTF">2014-07-03T09:13:58Z</dcterms:created>
  <dcterms:modified xsi:type="dcterms:W3CDTF">2018-03-20T12:08:13Z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0x0101006868F938DE8BD94789445616FEE2D6D6</vt:lpwstr>
  </property>
</Properties>
</file>